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3" r:id="rId37"/>
    <p:sldId id="294" r:id="rId38"/>
    <p:sldId id="297" r:id="rId39"/>
    <p:sldId id="298" r:id="rId40"/>
    <p:sldId id="295" r:id="rId41"/>
    <p:sldId id="296" r:id="rId42"/>
    <p:sldId id="299" r:id="rId43"/>
    <p:sldId id="300" r:id="rId44"/>
    <p:sldId id="301" r:id="rId45"/>
    <p:sldId id="304" r:id="rId46"/>
    <p:sldId id="30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838200" y="4070056"/>
            <a:ext cx="105156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838200" y="5034522"/>
            <a:ext cx="105156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smtClean="0"/>
              <a:t>单击以编辑母版副标题样式</a:t>
            </a: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544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DDC550F-8862-48E5-B406-9A01C1E631C2}" type="slidenum">
              <a:rPr lang="zh-CN" altLang="en-US" smtClean="0"/>
              <a:t>‹#›</a:t>
            </a:fld>
            <a:endParaRPr lang="zh-CN" altLang="en-US"/>
          </a:p>
        </p:txBody>
      </p:sp>
      <p:sp>
        <p:nvSpPr>
          <p:cNvPr id="2" name="标题 1"/>
          <p:cNvSpPr>
            <a:spLocks noGrp="1"/>
          </p:cNvSpPr>
          <p:nvPr>
            <p:ph type="title"/>
          </p:nvPr>
        </p:nvSpPr>
        <p:spPr>
          <a:xfrm>
            <a:off x="349859" y="975600"/>
            <a:ext cx="11421927"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文本框 17"/>
          <p:cNvSpPr txBox="1"/>
          <p:nvPr/>
        </p:nvSpPr>
        <p:spPr>
          <a:xfrm>
            <a:off x="11000035" y="313201"/>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19237014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14" name="直接连接符 13"/>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17058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11000037" y="313203"/>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349859" y="960117"/>
            <a:ext cx="5376000" cy="574183"/>
          </a:xfrm>
          <a:prstGeom prst="rect">
            <a:avLst/>
          </a:prstGeom>
        </p:spPr>
        <p:txBody>
          <a:bodyPr anchor="b">
            <a:normAutofit/>
          </a:bodyPr>
          <a:lstStyle>
            <a:lvl1pPr algn="ctr">
              <a:defRPr sz="2800" b="1">
                <a:solidFill>
                  <a:schemeClr val="accent1"/>
                </a:solidFill>
              </a:defRPr>
            </a:lvl1pPr>
          </a:lstStyle>
          <a:p>
            <a:r>
              <a:rPr lang="zh-CN" altLang="en-US" dirty="0" smtClean="0"/>
              <a:t>单击此处编辑标题</a:t>
            </a:r>
            <a:endParaRPr lang="zh-CN" altLang="en-US" dirty="0"/>
          </a:p>
        </p:txBody>
      </p:sp>
      <p:cxnSp>
        <p:nvCxnSpPr>
          <p:cNvPr id="3" name="直接连接符 2"/>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8" name="文本占位符 4"/>
          <p:cNvSpPr>
            <a:spLocks noGrp="1"/>
          </p:cNvSpPr>
          <p:nvPr>
            <p:ph type="body" sz="quarter" idx="3" hasCustomPrompt="1"/>
          </p:nvPr>
        </p:nvSpPr>
        <p:spPr>
          <a:xfrm>
            <a:off x="6381751" y="958297"/>
            <a:ext cx="5376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smtClean="0"/>
              <a:t>单击此处编辑标题</a:t>
            </a:r>
          </a:p>
        </p:txBody>
      </p:sp>
      <p:sp>
        <p:nvSpPr>
          <p:cNvPr id="21" name="灯片编号占位符 8"/>
          <p:cNvSpPr>
            <a:spLocks noGrp="1"/>
          </p:cNvSpPr>
          <p:nvPr>
            <p:ph type="sldNum" sz="quarter" idx="12"/>
          </p:nvPr>
        </p:nvSpPr>
        <p:spPr>
          <a:xfrm>
            <a:off x="11595421" y="313203"/>
            <a:ext cx="649587"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DDC550F-8862-48E5-B406-9A01C1E631C2}" type="slidenum">
              <a:rPr lang="zh-CN" altLang="en-US" smtClean="0"/>
              <a:t>‹#›</a:t>
            </a:fld>
            <a:endParaRPr lang="zh-CN" altLang="en-US"/>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7" name="矩形 16"/>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文本框 18"/>
          <p:cNvSpPr txBox="1"/>
          <p:nvPr/>
        </p:nvSpPr>
        <p:spPr>
          <a:xfrm>
            <a:off x="11000035" y="313201"/>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V="1">
            <a:off x="0" y="1550505"/>
            <a:ext cx="12192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2668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guide id="2" pos="3895">
          <p15:clr>
            <a:srgbClr val="FBAE40"/>
          </p15:clr>
        </p15:guide>
        <p15:guide id="3" pos="51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625500" y="4006448"/>
            <a:ext cx="11100025"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smtClean="0"/>
              <a:t>单击此处编辑母版标题样式</a:t>
            </a:r>
            <a:endParaRPr lang="zh-CN" altLang="en-US" dirty="0"/>
          </a:p>
        </p:txBody>
      </p:sp>
      <p:sp>
        <p:nvSpPr>
          <p:cNvPr id="6" name="副标题 2"/>
          <p:cNvSpPr>
            <a:spLocks noGrp="1"/>
          </p:cNvSpPr>
          <p:nvPr>
            <p:ph type="subTitle" idx="1"/>
          </p:nvPr>
        </p:nvSpPr>
        <p:spPr>
          <a:xfrm>
            <a:off x="625500" y="5245249"/>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smtClean="0"/>
              <a:t>单击以编辑母版副标题样式</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625500"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smtClean="0"/>
              <a:t>单击此处添加日期</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11" name="直接连接符 10"/>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4118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212546"/>
            <a:ext cx="12192000" cy="279654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655" y="4211593"/>
            <a:ext cx="4029124" cy="799946"/>
          </a:xfrm>
          <a:prstGeom prst="rect">
            <a:avLst/>
          </a:prstGeom>
        </p:spPr>
      </p:pic>
      <p:sp>
        <p:nvSpPr>
          <p:cNvPr id="3" name="标题 2"/>
          <p:cNvSpPr>
            <a:spLocks noGrp="1"/>
          </p:cNvSpPr>
          <p:nvPr>
            <p:ph type="title"/>
          </p:nvPr>
        </p:nvSpPr>
        <p:spPr>
          <a:xfrm>
            <a:off x="838200" y="1552218"/>
            <a:ext cx="10515600" cy="1325563"/>
          </a:xfrm>
          <a:prstGeom prst="rect">
            <a:avLst/>
          </a:prstGeom>
        </p:spPr>
        <p:txBody>
          <a:bodyPr anchor="ctr"/>
          <a:lstStyle>
            <a:lvl1pPr algn="ctr">
              <a:defRPr b="1">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599707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213538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sp>
        <p:nvSpPr>
          <p:cNvPr id="3" name="内容占位符 2"/>
          <p:cNvSpPr>
            <a:spLocks noGrp="1"/>
          </p:cNvSpPr>
          <p:nvPr>
            <p:ph sz="quarter" idx="10"/>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sp>
        <p:nvSpPr>
          <p:cNvPr id="9" name="文本框 8"/>
          <p:cNvSpPr txBox="1"/>
          <p:nvPr/>
        </p:nvSpPr>
        <p:spPr>
          <a:xfrm>
            <a:off x="1100003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11596802"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3" name="矩形 12"/>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
        <p:nvSpPr>
          <p:cNvPr id="16" name="文本框 15"/>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Tree>
    <p:extLst>
      <p:ext uri="{BB962C8B-B14F-4D97-AF65-F5344CB8AC3E}">
        <p14:creationId xmlns:p14="http://schemas.microsoft.com/office/powerpoint/2010/main" val="41461075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7" name="矩形 6"/>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6" y="6100774"/>
            <a:ext cx="2611396" cy="518469"/>
          </a:xfrm>
          <a:prstGeom prst="rect">
            <a:avLst/>
          </a:prstGeom>
        </p:spPr>
      </p:pic>
      <p:sp>
        <p:nvSpPr>
          <p:cNvPr id="2" name="标题 1"/>
          <p:cNvSpPr>
            <a:spLocks noGrp="1"/>
          </p:cNvSpPr>
          <p:nvPr>
            <p:ph type="title"/>
          </p:nvPr>
        </p:nvSpPr>
        <p:spPr>
          <a:xfrm>
            <a:off x="431802" y="235137"/>
            <a:ext cx="8632687"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smtClean="0"/>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10" name="矩形 9"/>
          <p:cNvSpPr/>
          <p:nvPr/>
        </p:nvSpPr>
        <p:spPr>
          <a:xfrm>
            <a:off x="0" y="5821680"/>
            <a:ext cx="12192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9725" y="6100772"/>
            <a:ext cx="2611396" cy="51846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12192000" cy="5181600"/>
          </a:xfrm>
          <a:prstGeom prst="rect">
            <a:avLst/>
          </a:prstGeom>
        </p:spPr>
      </p:pic>
    </p:spTree>
    <p:extLst>
      <p:ext uri="{BB962C8B-B14F-4D97-AF65-F5344CB8AC3E}">
        <p14:creationId xmlns:p14="http://schemas.microsoft.com/office/powerpoint/2010/main" val="398604667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167">
          <p15:clr>
            <a:srgbClr val="FBAE40"/>
          </p15:clr>
        </p15:guide>
        <p15:guide id="2" pos="153">
          <p15:clr>
            <a:srgbClr val="FBAE40"/>
          </p15:clr>
        </p15:guide>
        <p15:guide id="3" pos="5556">
          <p15:clr>
            <a:srgbClr val="FBAE40"/>
          </p15:clr>
        </p15:guide>
        <p15:guide id="4" pos="2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0" name="矩形 9"/>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4887257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658702" y="975603"/>
            <a:ext cx="11162884" cy="574183"/>
          </a:xfrm>
          <a:prstGeom prst="rect">
            <a:avLst/>
          </a:prstGeom>
        </p:spPr>
        <p:txBody>
          <a:bodyPr/>
          <a:lstStyle>
            <a:lvl1pPr>
              <a:defRPr sz="3200" b="1">
                <a:solidFill>
                  <a:schemeClr val="accent1"/>
                </a:solidFill>
              </a:defRPr>
            </a:lvl1pPr>
          </a:lstStyle>
          <a:p>
            <a:r>
              <a:rPr lang="zh-CN" altLang="en-US" smtClean="0"/>
              <a:t>单击此处编辑母版标题样式</a:t>
            </a:r>
            <a:endParaRPr lang="zh-CN" altLang="en-US" dirty="0"/>
          </a:p>
        </p:txBody>
      </p:sp>
      <p:sp>
        <p:nvSpPr>
          <p:cNvPr id="10" name="文本框 9"/>
          <p:cNvSpPr txBox="1"/>
          <p:nvPr/>
        </p:nvSpPr>
        <p:spPr>
          <a:xfrm>
            <a:off x="1100003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11595422"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4" name="矩形 13"/>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文本框 15"/>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p:nvSpPr>
        <p:spPr>
          <a:xfrm>
            <a:off x="11595421" y="311755"/>
            <a:ext cx="596580"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59052582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7" name="矩形 6"/>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4996091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11000037"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11596802" y="313203"/>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DDC550F-8862-48E5-B406-9A01C1E631C2}" type="slidenum">
              <a:rPr lang="zh-CN" altLang="en-US" smtClean="0"/>
              <a:t>‹#›</a:t>
            </a:fld>
            <a:endParaRPr lang="zh-CN" altLang="en-US"/>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文本框 11"/>
          <p:cNvSpPr txBox="1"/>
          <p:nvPr/>
        </p:nvSpPr>
        <p:spPr>
          <a:xfrm>
            <a:off x="11000035" y="311755"/>
            <a:ext cx="578813" cy="276999"/>
          </a:xfrm>
          <a:prstGeom prst="rect">
            <a:avLst/>
          </a:prstGeom>
          <a:noFill/>
        </p:spPr>
        <p:txBody>
          <a:bodyPr wrap="none" rtlCol="0">
            <a:spAutoFit/>
          </a:bodyPr>
          <a:lstStyle/>
          <a:p>
            <a:r>
              <a:rPr lang="en-US" altLang="zh-CN" sz="1200" spc="-60" baseline="0" dirty="0" smtClean="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289907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349859" y="1717675"/>
            <a:ext cx="5376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6" name="内容占位符 15"/>
          <p:cNvSpPr>
            <a:spLocks noGrp="1"/>
          </p:cNvSpPr>
          <p:nvPr>
            <p:ph sz="quarter" idx="11"/>
          </p:nvPr>
        </p:nvSpPr>
        <p:spPr>
          <a:xfrm>
            <a:off x="6381752" y="1717675"/>
            <a:ext cx="5376333"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 name="标题 1"/>
          <p:cNvSpPr>
            <a:spLocks noGrp="1"/>
          </p:cNvSpPr>
          <p:nvPr>
            <p:ph type="title"/>
          </p:nvPr>
        </p:nvSpPr>
        <p:spPr>
          <a:xfrm>
            <a:off x="349860" y="975600"/>
            <a:ext cx="11408225" cy="576000"/>
          </a:xfrm>
          <a:prstGeom prst="rect">
            <a:avLst/>
          </a:prstGeom>
        </p:spPr>
        <p:txBody>
          <a:bodyPr/>
          <a:lstStyle>
            <a:lvl1pPr>
              <a:defRPr lang="zh-CN" altLang="en-US" sz="3200" b="1">
                <a:solidFill>
                  <a:schemeClr val="accent1"/>
                </a:solidFill>
              </a:defRPr>
            </a:lvl1pPr>
          </a:lstStyle>
          <a:p>
            <a:pPr lvl="0"/>
            <a:r>
              <a:rPr lang="zh-CN" altLang="en-US" smtClean="0"/>
              <a:t>单击此处编辑母版标题样式</a:t>
            </a:r>
            <a:endParaRPr lang="zh-CN" altLang="en-US"/>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1"/>
            <a:ext cx="12192000" cy="336803"/>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01" y="175415"/>
            <a:ext cx="2023540" cy="401413"/>
          </a:xfrm>
          <a:prstGeom prst="rect">
            <a:avLst/>
          </a:prstGeom>
        </p:spPr>
      </p:pic>
      <p:sp>
        <p:nvSpPr>
          <p:cNvPr id="11" name="矩形 10"/>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19"/>
            <a:ext cx="12192000" cy="336803"/>
          </a:xfrm>
          <a:prstGeom prst="rect">
            <a:avLst/>
          </a:prstGeom>
        </p:spPr>
      </p:pic>
    </p:spTree>
    <p:extLst>
      <p:ext uri="{BB962C8B-B14F-4D97-AF65-F5344CB8AC3E}">
        <p14:creationId xmlns:p14="http://schemas.microsoft.com/office/powerpoint/2010/main" val="31522924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3"/>
            <a:ext cx="12192000" cy="665863"/>
          </a:xfrm>
          <a:prstGeom prst="rect">
            <a:avLst/>
          </a:prstGeom>
        </p:spPr>
      </p:pic>
      <p:sp>
        <p:nvSpPr>
          <p:cNvPr id="5" name="标题 1"/>
          <p:cNvSpPr txBox="1">
            <a:spLocks/>
          </p:cNvSpPr>
          <p:nvPr/>
        </p:nvSpPr>
        <p:spPr>
          <a:xfrm>
            <a:off x="431802" y="235137"/>
            <a:ext cx="8632687"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6" name="文本占位符 5"/>
          <p:cNvSpPr>
            <a:spLocks noGrp="1"/>
          </p:cNvSpPr>
          <p:nvPr>
            <p:ph type="body" idx="1"/>
          </p:nvPr>
        </p:nvSpPr>
        <p:spPr>
          <a:xfrm>
            <a:off x="551293" y="807632"/>
            <a:ext cx="11120561" cy="5865560"/>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1"/>
            <a:ext cx="12192000" cy="665863"/>
          </a:xfrm>
          <a:prstGeom prst="rect">
            <a:avLst/>
          </a:prstGeom>
        </p:spPr>
      </p:pic>
      <p:sp>
        <p:nvSpPr>
          <p:cNvPr id="9" name="标题 1"/>
          <p:cNvSpPr txBox="1">
            <a:spLocks/>
          </p:cNvSpPr>
          <p:nvPr/>
        </p:nvSpPr>
        <p:spPr>
          <a:xfrm>
            <a:off x="431801" y="235137"/>
            <a:ext cx="8632687"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smtClean="0">
                <a:solidFill>
                  <a:schemeClr val="accent1"/>
                </a:solidFill>
              </a:rPr>
              <a:t>单击此处编辑母版标题样式</a:t>
            </a:r>
            <a:endParaRPr lang="zh-CN" altLang="en-US" sz="2000" dirty="0">
              <a:solidFill>
                <a:schemeClr val="accent1"/>
              </a:solidFill>
            </a:endParaRPr>
          </a:p>
        </p:txBody>
      </p:sp>
      <p:sp>
        <p:nvSpPr>
          <p:cNvPr id="10" name="矩形 9"/>
          <p:cNvSpPr/>
          <p:nvPr/>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928041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9.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9.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9.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9.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9.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9.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9.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9.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9.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9.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9.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9.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9.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9.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9.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9.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9.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9.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54784"/>
            <a:ext cx="10515600" cy="899510"/>
          </a:xfrm>
        </p:spPr>
        <p:txBody>
          <a:bodyPr/>
          <a:lstStyle/>
          <a:p>
            <a:r>
              <a:rPr lang="zh-CN" altLang="en-US" dirty="0" smtClean="0"/>
              <a:t>工程实践与科技创新</a:t>
            </a:r>
            <a:r>
              <a:rPr lang="en-US" altLang="zh-CN" dirty="0" smtClean="0"/>
              <a:t>Ⅱ-A</a:t>
            </a:r>
            <a:br>
              <a:rPr lang="en-US" altLang="zh-CN" dirty="0" smtClean="0"/>
            </a:br>
            <a:r>
              <a:rPr lang="zh-CN" altLang="en-US" dirty="0"/>
              <a:t>大</a:t>
            </a:r>
            <a:r>
              <a:rPr lang="zh-CN" altLang="en-US" dirty="0" smtClean="0"/>
              <a:t>作业</a:t>
            </a:r>
            <a:endParaRPr lang="zh-CN" altLang="en-US" dirty="0"/>
          </a:p>
        </p:txBody>
      </p:sp>
      <p:sp>
        <p:nvSpPr>
          <p:cNvPr id="3" name="副标题 2"/>
          <p:cNvSpPr>
            <a:spLocks noGrp="1"/>
          </p:cNvSpPr>
          <p:nvPr>
            <p:ph type="subTitle" idx="1"/>
          </p:nvPr>
        </p:nvSpPr>
        <p:spPr>
          <a:xfrm>
            <a:off x="838200" y="4942158"/>
            <a:ext cx="10515600" cy="604299"/>
          </a:xfrm>
        </p:spPr>
        <p:txBody>
          <a:bodyPr/>
          <a:lstStyle/>
          <a:p>
            <a:endParaRPr lang="en-US" altLang="zh-CN" dirty="0" smtClean="0"/>
          </a:p>
          <a:p>
            <a:pPr marL="0" indent="0">
              <a:buNone/>
            </a:pPr>
            <a:endParaRPr lang="zh-CN" altLang="en-US" dirty="0"/>
          </a:p>
        </p:txBody>
      </p:sp>
    </p:spTree>
    <p:extLst>
      <p:ext uri="{BB962C8B-B14F-4D97-AF65-F5344CB8AC3E}">
        <p14:creationId xmlns:p14="http://schemas.microsoft.com/office/powerpoint/2010/main" val="7256106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SW4</a:t>
            </a:r>
            <a:r>
              <a:rPr lang="zh-CN" altLang="en-US" dirty="0" smtClean="0"/>
              <a:t>可以使日期中月份加一。这里不考虑向年份的进位，比较简单。</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SW4</a:t>
            </a:r>
            <a:r>
              <a:rPr lang="zh-CN" altLang="en-US" dirty="0" smtClean="0"/>
              <a:t>按键</a:t>
            </a:r>
            <a:r>
              <a:rPr lang="zh-CN" altLang="en-US" dirty="0"/>
              <a:t>控制</a:t>
            </a:r>
          </a:p>
        </p:txBody>
      </p:sp>
      <p:pic>
        <p:nvPicPr>
          <p:cNvPr id="4" name="图片 3"/>
          <p:cNvPicPr>
            <a:picLocks noChangeAspect="1"/>
          </p:cNvPicPr>
          <p:nvPr/>
        </p:nvPicPr>
        <p:blipFill>
          <a:blip r:embed="rId4"/>
          <a:stretch>
            <a:fillRect/>
          </a:stretch>
        </p:blipFill>
        <p:spPr>
          <a:xfrm>
            <a:off x="1477228" y="2240538"/>
            <a:ext cx="4762913" cy="4366638"/>
          </a:xfrm>
          <a:prstGeom prst="rect">
            <a:avLst/>
          </a:prstGeom>
        </p:spPr>
      </p:pic>
      <p:pic>
        <p:nvPicPr>
          <p:cNvPr id="5" name="No.298 Donghanyang Roa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787658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SW4</a:t>
            </a:r>
            <a:r>
              <a:rPr lang="zh-CN" altLang="en-US" dirty="0"/>
              <a:t>可以使</a:t>
            </a:r>
            <a:r>
              <a:rPr lang="zh-CN" altLang="en-US" dirty="0" smtClean="0"/>
              <a:t>日期加</a:t>
            </a:r>
            <a:r>
              <a:rPr lang="zh-CN" altLang="en-US" dirty="0"/>
              <a:t>一</a:t>
            </a:r>
            <a:r>
              <a:rPr lang="zh-CN" altLang="en-US" dirty="0" smtClean="0"/>
              <a:t>。可以简单地直接将</a:t>
            </a:r>
            <a:r>
              <a:rPr lang="en-US" altLang="zh-CN" dirty="0" smtClean="0"/>
              <a:t>flag1</a:t>
            </a:r>
            <a:r>
              <a:rPr lang="zh-CN" altLang="en-US" dirty="0" smtClean="0"/>
              <a:t>置位实现，之后的工作由日期变换模块完成。</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SW5</a:t>
            </a:r>
            <a:r>
              <a:rPr lang="zh-CN" altLang="en-US" dirty="0"/>
              <a:t>按键</a:t>
            </a:r>
            <a:r>
              <a:rPr lang="zh-CN" altLang="en-US" dirty="0" smtClean="0"/>
              <a:t>控制</a:t>
            </a:r>
            <a:endParaRPr lang="zh-CN" altLang="en-US" dirty="0"/>
          </a:p>
        </p:txBody>
      </p:sp>
      <p:pic>
        <p:nvPicPr>
          <p:cNvPr id="4" name="图片 3"/>
          <p:cNvPicPr>
            <a:picLocks noChangeAspect="1"/>
          </p:cNvPicPr>
          <p:nvPr/>
        </p:nvPicPr>
        <p:blipFill>
          <a:blip r:embed="rId4"/>
          <a:stretch>
            <a:fillRect/>
          </a:stretch>
        </p:blipFill>
        <p:spPr>
          <a:xfrm>
            <a:off x="3106328" y="2595407"/>
            <a:ext cx="5191827" cy="3288157"/>
          </a:xfrm>
          <a:prstGeom prst="rect">
            <a:avLst/>
          </a:prstGeom>
        </p:spPr>
      </p:pic>
      <p:pic>
        <p:nvPicPr>
          <p:cNvPr id="5" name="No.298 Donghanyang Roa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2068826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9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SW6</a:t>
            </a:r>
            <a:r>
              <a:rPr lang="zh-CN" altLang="en-US" dirty="0" smtClean="0"/>
              <a:t>是闹钟使能</a:t>
            </a:r>
            <a:r>
              <a:rPr lang="en-US" altLang="zh-CN" dirty="0" smtClean="0"/>
              <a:t>/</a:t>
            </a:r>
            <a:r>
              <a:rPr lang="zh-CN" altLang="en-US" dirty="0" smtClean="0"/>
              <a:t>失能按键，可以根据闹钟</a:t>
            </a:r>
            <a:r>
              <a:rPr lang="en-US" altLang="zh-CN" dirty="0" smtClean="0"/>
              <a:t>1</a:t>
            </a:r>
            <a:r>
              <a:rPr lang="zh-CN" altLang="en-US" dirty="0" smtClean="0"/>
              <a:t>的数值设定是否启用闹钟。变量</a:t>
            </a:r>
            <a:r>
              <a:rPr lang="en-US" altLang="zh-CN" dirty="0" smtClean="0"/>
              <a:t>alarm1enable</a:t>
            </a:r>
            <a:r>
              <a:rPr lang="zh-CN" altLang="en-US" dirty="0" smtClean="0"/>
              <a:t>就是指示是否使能。</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SW6</a:t>
            </a:r>
            <a:r>
              <a:rPr lang="zh-CN" altLang="en-US" dirty="0" smtClean="0"/>
              <a:t>按键</a:t>
            </a:r>
            <a:r>
              <a:rPr lang="zh-CN" altLang="en-US" dirty="0"/>
              <a:t>控制</a:t>
            </a:r>
          </a:p>
        </p:txBody>
      </p:sp>
      <p:pic>
        <p:nvPicPr>
          <p:cNvPr id="4" name="图片 3"/>
          <p:cNvPicPr>
            <a:picLocks noChangeAspect="1"/>
          </p:cNvPicPr>
          <p:nvPr/>
        </p:nvPicPr>
        <p:blipFill>
          <a:blip r:embed="rId4"/>
          <a:stretch>
            <a:fillRect/>
          </a:stretch>
        </p:blipFill>
        <p:spPr>
          <a:xfrm>
            <a:off x="3131521" y="2646860"/>
            <a:ext cx="4229467" cy="3817951"/>
          </a:xfrm>
          <a:prstGeom prst="rect">
            <a:avLst/>
          </a:prstGeom>
        </p:spPr>
      </p:pic>
      <p:pic>
        <p:nvPicPr>
          <p:cNvPr id="5" name="No.298 Donghanyang Road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9268526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SW7</a:t>
            </a:r>
            <a:r>
              <a:rPr lang="zh-CN" altLang="en-US" dirty="0" smtClean="0"/>
              <a:t>和</a:t>
            </a:r>
            <a:r>
              <a:rPr lang="en-US" altLang="zh-CN" dirty="0" smtClean="0"/>
              <a:t>SW6</a:t>
            </a:r>
            <a:r>
              <a:rPr lang="zh-CN" altLang="en-US" dirty="0" smtClean="0"/>
              <a:t>的功能非常类似，用来控制闹钟</a:t>
            </a:r>
            <a:r>
              <a:rPr lang="en-US" altLang="zh-CN" dirty="0" smtClean="0"/>
              <a:t>2</a:t>
            </a:r>
            <a:r>
              <a:rPr lang="zh-CN" altLang="en-US" dirty="0" smtClean="0"/>
              <a:t>的使能</a:t>
            </a:r>
            <a:r>
              <a:rPr lang="en-US" altLang="zh-CN" dirty="0" smtClean="0"/>
              <a:t>/</a:t>
            </a:r>
            <a:r>
              <a:rPr lang="zh-CN" altLang="en-US" dirty="0" smtClean="0"/>
              <a:t>失能。</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SW7</a:t>
            </a:r>
            <a:r>
              <a:rPr lang="zh-CN" altLang="en-US" dirty="0" smtClean="0"/>
              <a:t>按键</a:t>
            </a:r>
            <a:r>
              <a:rPr lang="zh-CN" altLang="en-US" dirty="0"/>
              <a:t>控制</a:t>
            </a:r>
          </a:p>
        </p:txBody>
      </p:sp>
      <p:pic>
        <p:nvPicPr>
          <p:cNvPr id="5" name="图片 4"/>
          <p:cNvPicPr>
            <a:picLocks noChangeAspect="1"/>
          </p:cNvPicPr>
          <p:nvPr/>
        </p:nvPicPr>
        <p:blipFill>
          <a:blip r:embed="rId4"/>
          <a:stretch>
            <a:fillRect/>
          </a:stretch>
        </p:blipFill>
        <p:spPr>
          <a:xfrm>
            <a:off x="3161304" y="2382243"/>
            <a:ext cx="4711552" cy="3833829"/>
          </a:xfrm>
          <a:prstGeom prst="rect">
            <a:avLst/>
          </a:prstGeom>
        </p:spPr>
      </p:pic>
      <p:pic>
        <p:nvPicPr>
          <p:cNvPr id="6" name="No.298 Donghanyang Road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1255397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3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SW8</a:t>
            </a:r>
            <a:r>
              <a:rPr lang="zh-CN" altLang="en-US" dirty="0" smtClean="0"/>
              <a:t>用来切换</a:t>
            </a:r>
            <a:r>
              <a:rPr lang="en-US" altLang="zh-CN" dirty="0" smtClean="0"/>
              <a:t>24</a:t>
            </a:r>
            <a:r>
              <a:rPr lang="zh-CN" altLang="en-US" dirty="0" smtClean="0"/>
              <a:t>小时制与</a:t>
            </a:r>
            <a:r>
              <a:rPr lang="en-US" altLang="zh-CN" dirty="0" smtClean="0"/>
              <a:t>12</a:t>
            </a:r>
            <a:r>
              <a:rPr lang="zh-CN" altLang="en-US" dirty="0" smtClean="0"/>
              <a:t>小时制。根据先前的设计思想概述，依然只控制</a:t>
            </a:r>
            <a:r>
              <a:rPr lang="en-US" altLang="zh-CN" dirty="0" smtClean="0"/>
              <a:t>whether12hour</a:t>
            </a:r>
            <a:r>
              <a:rPr lang="zh-CN" altLang="en-US" dirty="0" smtClean="0"/>
              <a:t>这一变量。该变量会用在显示模块的条件判断中。</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SW8</a:t>
            </a:r>
            <a:r>
              <a:rPr lang="zh-CN" altLang="en-US" dirty="0" smtClean="0"/>
              <a:t>按键</a:t>
            </a:r>
            <a:r>
              <a:rPr lang="zh-CN" altLang="en-US" dirty="0"/>
              <a:t>控制</a:t>
            </a:r>
          </a:p>
        </p:txBody>
      </p:sp>
      <p:pic>
        <p:nvPicPr>
          <p:cNvPr id="4" name="图片 3"/>
          <p:cNvPicPr>
            <a:picLocks noChangeAspect="1"/>
          </p:cNvPicPr>
          <p:nvPr/>
        </p:nvPicPr>
        <p:blipFill>
          <a:blip r:embed="rId4"/>
          <a:stretch>
            <a:fillRect/>
          </a:stretch>
        </p:blipFill>
        <p:spPr>
          <a:xfrm>
            <a:off x="2851657" y="2666118"/>
            <a:ext cx="6070670" cy="3612210"/>
          </a:xfrm>
          <a:prstGeom prst="rect">
            <a:avLst/>
          </a:prstGeom>
        </p:spPr>
      </p:pic>
      <p:pic>
        <p:nvPicPr>
          <p:cNvPr id="5" name="No.298 Donghanyang Road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06369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当</a:t>
            </a:r>
            <a:r>
              <a:rPr lang="en-US" altLang="zh-CN" dirty="0" smtClean="0"/>
              <a:t>key</a:t>
            </a:r>
            <a:r>
              <a:rPr lang="zh-CN" altLang="en-US" dirty="0" smtClean="0"/>
              <a:t>为</a:t>
            </a:r>
            <a:r>
              <a:rPr lang="en-US" altLang="zh-CN" dirty="0" smtClean="0"/>
              <a:t>0</a:t>
            </a:r>
            <a:r>
              <a:rPr lang="zh-CN" altLang="en-US" dirty="0" smtClean="0"/>
              <a:t>时，就是无按键被按下。经过大约</a:t>
            </a:r>
            <a:r>
              <a:rPr lang="en-US" altLang="zh-CN" dirty="0" smtClean="0"/>
              <a:t>5s</a:t>
            </a:r>
            <a:r>
              <a:rPr lang="zh-CN" altLang="en-US" dirty="0" smtClean="0"/>
              <a:t>后将</a:t>
            </a:r>
            <a:r>
              <a:rPr lang="en-US" altLang="zh-CN" dirty="0" err="1" smtClean="0"/>
              <a:t>cntnum</a:t>
            </a:r>
            <a:r>
              <a:rPr lang="zh-CN" altLang="en-US" dirty="0" smtClean="0"/>
              <a:t>置为</a:t>
            </a:r>
            <a:r>
              <a:rPr lang="en-US" altLang="zh-CN" dirty="0" smtClean="0"/>
              <a:t>1</a:t>
            </a:r>
            <a:r>
              <a:rPr lang="zh-CN" altLang="en-US" dirty="0" smtClean="0"/>
              <a:t>即可。此处的</a:t>
            </a:r>
            <a:r>
              <a:rPr lang="en-US" altLang="zh-CN" dirty="0" smtClean="0"/>
              <a:t>2600</a:t>
            </a:r>
            <a:r>
              <a:rPr lang="zh-CN" altLang="en-US" dirty="0" smtClean="0"/>
              <a:t>也是经过实验测量调整得到的。如果用</a:t>
            </a:r>
            <a:r>
              <a:rPr lang="en-US" altLang="zh-CN" dirty="0" smtClean="0"/>
              <a:t>5000</a:t>
            </a:r>
            <a:r>
              <a:rPr lang="zh-CN" altLang="en-US" dirty="0" smtClean="0"/>
              <a:t>，理论上是</a:t>
            </a:r>
            <a:r>
              <a:rPr lang="en-US" altLang="zh-CN" dirty="0" smtClean="0"/>
              <a:t>5s</a:t>
            </a:r>
            <a:r>
              <a:rPr lang="zh-CN" altLang="en-US" dirty="0" smtClean="0"/>
              <a:t>，但是由于程序较大，实际会有延迟，</a:t>
            </a:r>
            <a:r>
              <a:rPr lang="en-US" altLang="zh-CN" dirty="0" smtClean="0"/>
              <a:t>2600</a:t>
            </a:r>
            <a:r>
              <a:rPr lang="zh-CN" altLang="en-US" dirty="0" smtClean="0"/>
              <a:t>就够了。</a:t>
            </a:r>
            <a:endParaRPr lang="zh-CN" altLang="en-US" dirty="0"/>
          </a:p>
        </p:txBody>
      </p:sp>
      <p:sp>
        <p:nvSpPr>
          <p:cNvPr id="3" name="标题 2"/>
          <p:cNvSpPr>
            <a:spLocks noGrp="1"/>
          </p:cNvSpPr>
          <p:nvPr>
            <p:ph type="title"/>
          </p:nvPr>
        </p:nvSpPr>
        <p:spPr/>
        <p:txBody>
          <a:bodyPr/>
          <a:lstStyle/>
          <a:p>
            <a:r>
              <a:rPr lang="zh-CN" altLang="en-US" dirty="0"/>
              <a:t>蓝</a:t>
            </a:r>
            <a:r>
              <a:rPr lang="zh-CN" altLang="en-US" dirty="0" smtClean="0"/>
              <a:t>板</a:t>
            </a:r>
            <a:r>
              <a:rPr lang="zh-CN" altLang="en-US" dirty="0"/>
              <a:t>无</a:t>
            </a:r>
            <a:r>
              <a:rPr lang="zh-CN" altLang="en-US" dirty="0" smtClean="0"/>
              <a:t>按键按下时</a:t>
            </a:r>
            <a:r>
              <a:rPr lang="en-US" altLang="zh-CN" dirty="0" smtClean="0"/>
              <a:t>5</a:t>
            </a:r>
            <a:r>
              <a:rPr lang="zh-CN" altLang="en-US" dirty="0" smtClean="0"/>
              <a:t>秒后回归时间显示</a:t>
            </a:r>
            <a:endParaRPr lang="zh-CN" altLang="en-US" dirty="0"/>
          </a:p>
        </p:txBody>
      </p:sp>
      <p:pic>
        <p:nvPicPr>
          <p:cNvPr id="4" name="图片 3"/>
          <p:cNvPicPr>
            <a:picLocks noChangeAspect="1"/>
          </p:cNvPicPr>
          <p:nvPr/>
        </p:nvPicPr>
        <p:blipFill>
          <a:blip r:embed="rId4"/>
          <a:stretch>
            <a:fillRect/>
          </a:stretch>
        </p:blipFill>
        <p:spPr>
          <a:xfrm>
            <a:off x="2317321" y="3137315"/>
            <a:ext cx="7805230" cy="1850322"/>
          </a:xfrm>
          <a:prstGeom prst="rect">
            <a:avLst/>
          </a:prstGeom>
        </p:spPr>
      </p:pic>
      <p:pic>
        <p:nvPicPr>
          <p:cNvPr id="5" name="No.298 Donghanyang Road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786931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5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初始化部分分别有</a:t>
            </a:r>
            <a:r>
              <a:rPr lang="en-US" altLang="zh-CN" dirty="0" smtClean="0"/>
              <a:t>PWM</a:t>
            </a:r>
            <a:r>
              <a:rPr lang="zh-CN" altLang="en-US" dirty="0" smtClean="0"/>
              <a:t>初始化函数和写在</a:t>
            </a:r>
            <a:r>
              <a:rPr lang="en-US" altLang="zh-CN" dirty="0" smtClean="0"/>
              <a:t>GPIO</a:t>
            </a:r>
            <a:r>
              <a:rPr lang="zh-CN" altLang="en-US" dirty="0" smtClean="0"/>
              <a:t>初始化里的少量语句。</a:t>
            </a:r>
            <a:endParaRPr lang="zh-CN" altLang="en-US" dirty="0"/>
          </a:p>
        </p:txBody>
      </p:sp>
      <p:sp>
        <p:nvSpPr>
          <p:cNvPr id="3" name="标题 2"/>
          <p:cNvSpPr>
            <a:spLocks noGrp="1"/>
          </p:cNvSpPr>
          <p:nvPr>
            <p:ph type="title"/>
          </p:nvPr>
        </p:nvSpPr>
        <p:spPr/>
        <p:txBody>
          <a:bodyPr/>
          <a:lstStyle/>
          <a:p>
            <a:r>
              <a:rPr lang="zh-CN" altLang="en-US" dirty="0" smtClean="0"/>
              <a:t>蜂鸣器初始化语句</a:t>
            </a:r>
            <a:endParaRPr lang="zh-CN" altLang="en-US" dirty="0"/>
          </a:p>
        </p:txBody>
      </p:sp>
      <p:pic>
        <p:nvPicPr>
          <p:cNvPr id="5" name="图片 4"/>
          <p:cNvPicPr>
            <a:picLocks noChangeAspect="1"/>
          </p:cNvPicPr>
          <p:nvPr/>
        </p:nvPicPr>
        <p:blipFill>
          <a:blip r:embed="rId4"/>
          <a:stretch>
            <a:fillRect/>
          </a:stretch>
        </p:blipFill>
        <p:spPr>
          <a:xfrm>
            <a:off x="6720433" y="3138482"/>
            <a:ext cx="5351494" cy="1337874"/>
          </a:xfrm>
          <a:prstGeom prst="rect">
            <a:avLst/>
          </a:prstGeom>
        </p:spPr>
      </p:pic>
      <p:pic>
        <p:nvPicPr>
          <p:cNvPr id="6" name="图片 5"/>
          <p:cNvPicPr>
            <a:picLocks noChangeAspect="1"/>
          </p:cNvPicPr>
          <p:nvPr/>
        </p:nvPicPr>
        <p:blipFill>
          <a:blip r:embed="rId5"/>
          <a:stretch>
            <a:fillRect/>
          </a:stretch>
        </p:blipFill>
        <p:spPr>
          <a:xfrm>
            <a:off x="246699" y="2364563"/>
            <a:ext cx="6403483" cy="3442595"/>
          </a:xfrm>
          <a:prstGeom prst="rect">
            <a:avLst/>
          </a:prstGeom>
        </p:spPr>
      </p:pic>
      <p:pic>
        <p:nvPicPr>
          <p:cNvPr id="7" name="No.298 Donghanyang Road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57370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78"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分别针对两个闹钟进行闹钟到时的判断。一旦满足条件，就将对应的</a:t>
            </a:r>
            <a:r>
              <a:rPr lang="en-US" altLang="zh-CN" dirty="0" err="1" smtClean="0"/>
              <a:t>timecount</a:t>
            </a:r>
            <a:r>
              <a:rPr lang="zh-CN" altLang="en-US" dirty="0" smtClean="0"/>
              <a:t>置为</a:t>
            </a:r>
            <a:r>
              <a:rPr lang="en-US" altLang="zh-CN" dirty="0" smtClean="0"/>
              <a:t>1</a:t>
            </a:r>
            <a:r>
              <a:rPr lang="zh-CN" altLang="en-US" dirty="0" smtClean="0"/>
              <a:t>。为了解决闹钟冲突的问题，约定后到者替换先到者，故将另一个</a:t>
            </a:r>
            <a:r>
              <a:rPr lang="en-US" altLang="zh-CN" dirty="0" err="1" smtClean="0"/>
              <a:t>timecount</a:t>
            </a:r>
            <a:r>
              <a:rPr lang="zh-CN" altLang="en-US" dirty="0" smtClean="0"/>
              <a:t>清零。同时调用蜂鸣器初始化以启动蜂鸣器。为了测试方便，将频率由</a:t>
            </a:r>
            <a:r>
              <a:rPr lang="en-US" altLang="zh-CN" dirty="0" smtClean="0"/>
              <a:t>1khz</a:t>
            </a:r>
            <a:r>
              <a:rPr lang="zh-CN" altLang="en-US" dirty="0" smtClean="0"/>
              <a:t>、</a:t>
            </a:r>
            <a:r>
              <a:rPr lang="en-US" altLang="zh-CN" dirty="0" smtClean="0"/>
              <a:t>2khz</a:t>
            </a:r>
            <a:r>
              <a:rPr lang="zh-CN" altLang="en-US" dirty="0" smtClean="0"/>
              <a:t>改为</a:t>
            </a:r>
            <a:r>
              <a:rPr lang="en-US" altLang="zh-CN" dirty="0" smtClean="0"/>
              <a:t>2khz</a:t>
            </a:r>
            <a:r>
              <a:rPr lang="zh-CN" altLang="en-US" dirty="0" smtClean="0"/>
              <a:t>和</a:t>
            </a:r>
            <a:r>
              <a:rPr lang="en-US" altLang="zh-CN" dirty="0" smtClean="0"/>
              <a:t>4khz</a:t>
            </a:r>
            <a:r>
              <a:rPr lang="zh-CN" altLang="en-US" dirty="0" smtClean="0"/>
              <a:t>。变量</a:t>
            </a:r>
            <a:r>
              <a:rPr lang="en-US" altLang="zh-CN" dirty="0" smtClean="0"/>
              <a:t>stop</a:t>
            </a:r>
            <a:r>
              <a:rPr lang="zh-CN" altLang="en-US" dirty="0" smtClean="0"/>
              <a:t>是关于扩展内容的，之后再讨论。</a:t>
            </a:r>
            <a:endParaRPr lang="zh-CN" altLang="en-US" dirty="0"/>
          </a:p>
        </p:txBody>
      </p:sp>
      <p:sp>
        <p:nvSpPr>
          <p:cNvPr id="3" name="标题 2"/>
          <p:cNvSpPr>
            <a:spLocks noGrp="1"/>
          </p:cNvSpPr>
          <p:nvPr>
            <p:ph type="title"/>
          </p:nvPr>
        </p:nvSpPr>
        <p:spPr/>
        <p:txBody>
          <a:bodyPr/>
          <a:lstStyle/>
          <a:p>
            <a:r>
              <a:rPr lang="zh-CN" altLang="en-US" dirty="0" smtClean="0"/>
              <a:t>闹钟到时的处理</a:t>
            </a:r>
            <a:endParaRPr lang="zh-CN" altLang="en-US" dirty="0"/>
          </a:p>
        </p:txBody>
      </p:sp>
      <p:pic>
        <p:nvPicPr>
          <p:cNvPr id="4" name="图片 3"/>
          <p:cNvPicPr>
            <a:picLocks noChangeAspect="1"/>
          </p:cNvPicPr>
          <p:nvPr/>
        </p:nvPicPr>
        <p:blipFill>
          <a:blip r:embed="rId4"/>
          <a:stretch>
            <a:fillRect/>
          </a:stretch>
        </p:blipFill>
        <p:spPr>
          <a:xfrm>
            <a:off x="1985863" y="3358813"/>
            <a:ext cx="8062888" cy="2829551"/>
          </a:xfrm>
          <a:prstGeom prst="rect">
            <a:avLst/>
          </a:prstGeom>
        </p:spPr>
      </p:pic>
      <p:pic>
        <p:nvPicPr>
          <p:cNvPr id="5" name="No.298 Donghanyang Road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33417"/>
            <a:ext cx="487363" cy="487363"/>
          </a:xfrm>
          <a:prstGeom prst="rect">
            <a:avLst/>
          </a:prstGeom>
        </p:spPr>
      </p:pic>
    </p:spTree>
    <p:extLst>
      <p:ext uri="{BB962C8B-B14F-4D97-AF65-F5344CB8AC3E}">
        <p14:creationId xmlns:p14="http://schemas.microsoft.com/office/powerpoint/2010/main" val="2214059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函数中，</a:t>
            </a:r>
            <a:r>
              <a:rPr lang="en-US" altLang="zh-CN" dirty="0" err="1" smtClean="0"/>
              <a:t>freq</a:t>
            </a:r>
            <a:r>
              <a:rPr lang="zh-CN" altLang="en-US" dirty="0" smtClean="0"/>
              <a:t>是闪烁频率设置，用</a:t>
            </a:r>
            <a:r>
              <a:rPr lang="en-US" altLang="zh-CN" dirty="0" err="1" smtClean="0"/>
              <a:t>systick</a:t>
            </a:r>
            <a:r>
              <a:rPr lang="zh-CN" altLang="en-US" dirty="0" smtClean="0"/>
              <a:t>参数代替；</a:t>
            </a:r>
            <a:r>
              <a:rPr lang="en-US" altLang="zh-CN" dirty="0" err="1" smtClean="0"/>
              <a:t>cnt</a:t>
            </a:r>
            <a:r>
              <a:rPr lang="zh-CN" altLang="en-US" dirty="0" smtClean="0"/>
              <a:t>指明了是哪一栈</a:t>
            </a:r>
            <a:r>
              <a:rPr lang="en-US" altLang="zh-CN" dirty="0" smtClean="0"/>
              <a:t>LED</a:t>
            </a:r>
            <a:r>
              <a:rPr lang="zh-CN" altLang="en-US" dirty="0" smtClean="0"/>
              <a:t>闪烁；</a:t>
            </a:r>
            <a:r>
              <a:rPr lang="en-US" altLang="zh-CN" dirty="0" smtClean="0"/>
              <a:t>o</a:t>
            </a:r>
            <a:r>
              <a:rPr lang="zh-CN" altLang="en-US" dirty="0" smtClean="0"/>
              <a:t>是主函数中指示</a:t>
            </a:r>
            <a:r>
              <a:rPr lang="en-US" altLang="zh-CN" dirty="0" smtClean="0"/>
              <a:t>LED</a:t>
            </a:r>
            <a:r>
              <a:rPr lang="zh-CN" altLang="en-US" dirty="0" smtClean="0"/>
              <a:t>是否闪烁的变量。在两个闹钟都使能时，需要不同的语句。</a:t>
            </a:r>
            <a:endParaRPr lang="zh-CN" altLang="en-US" dirty="0"/>
          </a:p>
        </p:txBody>
      </p:sp>
      <p:sp>
        <p:nvSpPr>
          <p:cNvPr id="3" name="标题 2"/>
          <p:cNvSpPr>
            <a:spLocks noGrp="1"/>
          </p:cNvSpPr>
          <p:nvPr>
            <p:ph type="title"/>
          </p:nvPr>
        </p:nvSpPr>
        <p:spPr/>
        <p:txBody>
          <a:bodyPr/>
          <a:lstStyle/>
          <a:p>
            <a:r>
              <a:rPr lang="zh-CN" altLang="en-US" dirty="0" smtClean="0"/>
              <a:t>单个蓝板</a:t>
            </a:r>
            <a:r>
              <a:rPr lang="en-US" altLang="zh-CN" dirty="0" smtClean="0"/>
              <a:t>LED</a:t>
            </a:r>
            <a:r>
              <a:rPr lang="zh-CN" altLang="en-US" dirty="0" smtClean="0"/>
              <a:t>灯闪烁函数</a:t>
            </a:r>
            <a:endParaRPr lang="zh-CN" altLang="en-US" dirty="0"/>
          </a:p>
        </p:txBody>
      </p:sp>
      <p:pic>
        <p:nvPicPr>
          <p:cNvPr id="4" name="图片 3"/>
          <p:cNvPicPr>
            <a:picLocks noChangeAspect="1"/>
          </p:cNvPicPr>
          <p:nvPr/>
        </p:nvPicPr>
        <p:blipFill>
          <a:blip r:embed="rId4"/>
          <a:stretch>
            <a:fillRect/>
          </a:stretch>
        </p:blipFill>
        <p:spPr>
          <a:xfrm>
            <a:off x="1658513" y="3019288"/>
            <a:ext cx="9163255" cy="2864276"/>
          </a:xfrm>
          <a:prstGeom prst="rect">
            <a:avLst/>
          </a:prstGeom>
        </p:spPr>
      </p:pic>
      <p:pic>
        <p:nvPicPr>
          <p:cNvPr id="5" name="No.298 Donghanyang Road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2464029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8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此处展示闹钟</a:t>
            </a:r>
            <a:r>
              <a:rPr lang="en-US" altLang="zh-CN" dirty="0" smtClean="0"/>
              <a:t>1</a:t>
            </a:r>
            <a:r>
              <a:rPr lang="zh-CN" altLang="en-US" dirty="0" smtClean="0"/>
              <a:t>到时的模块，闹钟</a:t>
            </a:r>
            <a:r>
              <a:rPr lang="en-US" altLang="zh-CN" dirty="0" smtClean="0"/>
              <a:t>2</a:t>
            </a:r>
            <a:r>
              <a:rPr lang="zh-CN" altLang="en-US" dirty="0" smtClean="0"/>
              <a:t>到时模块是类似的。主要是</a:t>
            </a:r>
            <a:r>
              <a:rPr lang="en-US" altLang="zh-CN" dirty="0"/>
              <a:t>LED</a:t>
            </a:r>
            <a:r>
              <a:rPr lang="zh-CN" altLang="en-US" dirty="0" smtClean="0"/>
              <a:t>闪烁函数和数码管闪烁语句。</a:t>
            </a:r>
            <a:endParaRPr lang="zh-CN" altLang="en-US" dirty="0"/>
          </a:p>
        </p:txBody>
      </p:sp>
      <p:sp>
        <p:nvSpPr>
          <p:cNvPr id="3" name="标题 2"/>
          <p:cNvSpPr>
            <a:spLocks noGrp="1"/>
          </p:cNvSpPr>
          <p:nvPr>
            <p:ph type="title"/>
          </p:nvPr>
        </p:nvSpPr>
        <p:spPr/>
        <p:txBody>
          <a:bodyPr/>
          <a:lstStyle/>
          <a:p>
            <a:r>
              <a:rPr lang="zh-CN" altLang="en-US" dirty="0" smtClean="0"/>
              <a:t>闹钟到时显示模块</a:t>
            </a:r>
            <a:endParaRPr lang="zh-CN" altLang="en-US" dirty="0"/>
          </a:p>
        </p:txBody>
      </p:sp>
      <p:pic>
        <p:nvPicPr>
          <p:cNvPr id="4" name="图片 3"/>
          <p:cNvPicPr>
            <a:picLocks noChangeAspect="1"/>
          </p:cNvPicPr>
          <p:nvPr/>
        </p:nvPicPr>
        <p:blipFill>
          <a:blip r:embed="rId4"/>
          <a:stretch>
            <a:fillRect/>
          </a:stretch>
        </p:blipFill>
        <p:spPr>
          <a:xfrm>
            <a:off x="142957" y="2290617"/>
            <a:ext cx="5562038" cy="3757063"/>
          </a:xfrm>
          <a:prstGeom prst="rect">
            <a:avLst/>
          </a:prstGeom>
        </p:spPr>
      </p:pic>
      <p:pic>
        <p:nvPicPr>
          <p:cNvPr id="5" name="图片 4"/>
          <p:cNvPicPr>
            <a:picLocks noChangeAspect="1"/>
          </p:cNvPicPr>
          <p:nvPr/>
        </p:nvPicPr>
        <p:blipFill>
          <a:blip r:embed="rId5"/>
          <a:stretch>
            <a:fillRect/>
          </a:stretch>
        </p:blipFill>
        <p:spPr>
          <a:xfrm>
            <a:off x="6131555" y="2290617"/>
            <a:ext cx="5879588" cy="3827767"/>
          </a:xfrm>
          <a:prstGeom prst="rect">
            <a:avLst/>
          </a:prstGeom>
        </p:spPr>
      </p:pic>
      <p:pic>
        <p:nvPicPr>
          <p:cNvPr id="6" name="No.298 Donghanyang Road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9775" y="6235960"/>
            <a:ext cx="487363" cy="487363"/>
          </a:xfrm>
          <a:prstGeom prst="rect">
            <a:avLst/>
          </a:prstGeom>
        </p:spPr>
      </p:pic>
    </p:spTree>
    <p:extLst>
      <p:ext uri="{BB962C8B-B14F-4D97-AF65-F5344CB8AC3E}">
        <p14:creationId xmlns:p14="http://schemas.microsoft.com/office/powerpoint/2010/main" val="14268127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3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本次大作业借鉴了实验二、三的成功经验，将显示代码与控制代码、串口代码等分离，单独形成“模块”。按键、串口等控制手段只能更改相关的变量，显示模块只负责根据这些变量操作数码管和</a:t>
            </a:r>
            <a:r>
              <a:rPr lang="en-US" altLang="zh-CN" dirty="0" smtClean="0"/>
              <a:t>LED</a:t>
            </a:r>
            <a:r>
              <a:rPr lang="zh-CN" altLang="en-US" dirty="0" smtClean="0"/>
              <a:t>，不必关心逻辑细节。这样做的优势是代码通用程度好，很多代码可以复制黏贴。限于时间，我没有把模块写成函数，否则可以使代码行数大大减少。</a:t>
            </a:r>
            <a:endParaRPr lang="en-US" altLang="zh-CN" dirty="0" smtClean="0"/>
          </a:p>
          <a:p>
            <a:r>
              <a:rPr lang="zh-CN" altLang="en-US" dirty="0" smtClean="0"/>
              <a:t>接下来的展示中，限于篇幅，对</a:t>
            </a:r>
            <a:r>
              <a:rPr lang="en-US" altLang="zh-CN" dirty="0" smtClean="0"/>
              <a:t>LED</a:t>
            </a:r>
            <a:r>
              <a:rPr lang="zh-CN" altLang="en-US" dirty="0" smtClean="0"/>
              <a:t>辅助显示的说明较少。不过，</a:t>
            </a:r>
            <a:r>
              <a:rPr lang="en-US" altLang="zh-CN" dirty="0" smtClean="0"/>
              <a:t>LED</a:t>
            </a:r>
            <a:r>
              <a:rPr lang="zh-CN" altLang="en-US" dirty="0" smtClean="0"/>
              <a:t>相关代码很简单，牵涉到的逻辑也不复杂，不涉及什么逻辑嵌套问题。请读者参见</a:t>
            </a:r>
            <a:r>
              <a:rPr lang="en-US" altLang="zh-CN" dirty="0" smtClean="0"/>
              <a:t>c</a:t>
            </a:r>
            <a:r>
              <a:rPr lang="zh-CN" altLang="en-US" dirty="0" smtClean="0"/>
              <a:t>文件和视频展示。</a:t>
            </a:r>
            <a:endParaRPr lang="zh-CN" altLang="en-US" dirty="0"/>
          </a:p>
        </p:txBody>
      </p:sp>
      <p:sp>
        <p:nvSpPr>
          <p:cNvPr id="3" name="标题 2"/>
          <p:cNvSpPr>
            <a:spLocks noGrp="1"/>
          </p:cNvSpPr>
          <p:nvPr>
            <p:ph type="title"/>
          </p:nvPr>
        </p:nvSpPr>
        <p:spPr/>
        <p:txBody>
          <a:bodyPr/>
          <a:lstStyle/>
          <a:p>
            <a:r>
              <a:rPr lang="zh-CN" altLang="en-US" dirty="0" smtClean="0"/>
              <a:t>概述与说明</a:t>
            </a:r>
            <a:endParaRPr lang="zh-CN" altLang="en-US" dirty="0"/>
          </a:p>
        </p:txBody>
      </p:sp>
      <p:pic>
        <p:nvPicPr>
          <p:cNvPr id="4" name="No.298 Donghanyang Roa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2645" y="5958205"/>
            <a:ext cx="487363" cy="487363"/>
          </a:xfrm>
          <a:prstGeom prst="rect">
            <a:avLst/>
          </a:prstGeom>
        </p:spPr>
      </p:pic>
    </p:spTree>
    <p:extLst>
      <p:ext uri="{BB962C8B-B14F-4D97-AF65-F5344CB8AC3E}">
        <p14:creationId xmlns:p14="http://schemas.microsoft.com/office/powerpoint/2010/main" val="16094571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闹钟到时</a:t>
            </a:r>
            <a:r>
              <a:rPr lang="zh-CN" altLang="en-US" dirty="0" smtClean="0"/>
              <a:t>显示模块（续）</a:t>
            </a:r>
            <a:endParaRPr lang="zh-CN" altLang="en-US" dirty="0"/>
          </a:p>
        </p:txBody>
      </p:sp>
      <p:pic>
        <p:nvPicPr>
          <p:cNvPr id="4" name="图片 3"/>
          <p:cNvPicPr>
            <a:picLocks noChangeAspect="1"/>
          </p:cNvPicPr>
          <p:nvPr/>
        </p:nvPicPr>
        <p:blipFill>
          <a:blip r:embed="rId2"/>
          <a:stretch>
            <a:fillRect/>
          </a:stretch>
        </p:blipFill>
        <p:spPr>
          <a:xfrm>
            <a:off x="1719961" y="2419357"/>
            <a:ext cx="8789695" cy="3067043"/>
          </a:xfrm>
          <a:prstGeom prst="rect">
            <a:avLst/>
          </a:prstGeom>
        </p:spPr>
      </p:pic>
    </p:spTree>
    <p:extLst>
      <p:ext uri="{BB962C8B-B14F-4D97-AF65-F5344CB8AC3E}">
        <p14:creationId xmlns:p14="http://schemas.microsoft.com/office/powerpoint/2010/main" val="2521632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正常显示模块是代码中最庞大的部分，针对由于</a:t>
            </a:r>
            <a:r>
              <a:rPr lang="en-US" altLang="zh-CN" dirty="0" smtClean="0"/>
              <a:t>SW1</a:t>
            </a:r>
            <a:r>
              <a:rPr lang="zh-CN" altLang="en-US" dirty="0" smtClean="0"/>
              <a:t>按键切换的</a:t>
            </a:r>
            <a:r>
              <a:rPr lang="en-US" altLang="zh-CN" dirty="0" smtClean="0"/>
              <a:t>6</a:t>
            </a:r>
            <a:r>
              <a:rPr lang="zh-CN" altLang="en-US" dirty="0" smtClean="0"/>
              <a:t>种正常显示模式进行分类显示。分类的依据为</a:t>
            </a:r>
            <a:r>
              <a:rPr lang="en-US" altLang="zh-CN" dirty="0" err="1" smtClean="0"/>
              <a:t>cntnum</a:t>
            </a:r>
            <a:r>
              <a:rPr lang="zh-CN" altLang="en-US" dirty="0" smtClean="0"/>
              <a:t>的值。变量</a:t>
            </a:r>
            <a:r>
              <a:rPr lang="en-US" altLang="zh-CN" dirty="0" err="1" smtClean="0"/>
              <a:t>cntnum</a:t>
            </a:r>
            <a:r>
              <a:rPr lang="zh-CN" altLang="en-US" dirty="0" smtClean="0"/>
              <a:t>从</a:t>
            </a:r>
            <a:r>
              <a:rPr lang="en-US" altLang="zh-CN" dirty="0" smtClean="0"/>
              <a:t>1-6</a:t>
            </a:r>
            <a:r>
              <a:rPr lang="zh-CN" altLang="en-US" dirty="0" smtClean="0"/>
              <a:t>分别为：时间显示，日期显示，闹钟</a:t>
            </a:r>
            <a:r>
              <a:rPr lang="en-US" altLang="zh-CN" dirty="0" smtClean="0"/>
              <a:t>1</a:t>
            </a:r>
            <a:r>
              <a:rPr lang="zh-CN" altLang="en-US" dirty="0" smtClean="0"/>
              <a:t>设置，闹钟</a:t>
            </a:r>
            <a:r>
              <a:rPr lang="en-US" altLang="zh-CN" dirty="0" smtClean="0"/>
              <a:t>2</a:t>
            </a:r>
            <a:r>
              <a:rPr lang="zh-CN" altLang="en-US" dirty="0" smtClean="0"/>
              <a:t>设置，时间设置和日期设置。时间显示中需要根据闹钟使能情况闪烁</a:t>
            </a:r>
            <a:r>
              <a:rPr lang="en-US" altLang="zh-CN" dirty="0" smtClean="0"/>
              <a:t>LED</a:t>
            </a:r>
            <a:r>
              <a:rPr lang="zh-CN" altLang="en-US" dirty="0" smtClean="0"/>
              <a:t>。</a:t>
            </a:r>
            <a:endParaRPr lang="zh-CN" altLang="en-US" dirty="0"/>
          </a:p>
        </p:txBody>
      </p:sp>
      <p:sp>
        <p:nvSpPr>
          <p:cNvPr id="3" name="标题 2"/>
          <p:cNvSpPr>
            <a:spLocks noGrp="1"/>
          </p:cNvSpPr>
          <p:nvPr>
            <p:ph type="title"/>
          </p:nvPr>
        </p:nvSpPr>
        <p:spPr/>
        <p:txBody>
          <a:bodyPr/>
          <a:lstStyle/>
          <a:p>
            <a:r>
              <a:rPr lang="zh-CN" altLang="en-US" dirty="0" smtClean="0"/>
              <a:t>正常显示模块：时间显示</a:t>
            </a:r>
            <a:endParaRPr lang="zh-CN" altLang="en-US" dirty="0"/>
          </a:p>
        </p:txBody>
      </p:sp>
      <p:pic>
        <p:nvPicPr>
          <p:cNvPr id="4" name="图片 3"/>
          <p:cNvPicPr>
            <a:picLocks noChangeAspect="1"/>
          </p:cNvPicPr>
          <p:nvPr/>
        </p:nvPicPr>
        <p:blipFill>
          <a:blip r:embed="rId4"/>
          <a:stretch>
            <a:fillRect/>
          </a:stretch>
        </p:blipFill>
        <p:spPr>
          <a:xfrm>
            <a:off x="144041" y="2956773"/>
            <a:ext cx="5606573" cy="3650403"/>
          </a:xfrm>
          <a:prstGeom prst="rect">
            <a:avLst/>
          </a:prstGeom>
        </p:spPr>
      </p:pic>
      <p:pic>
        <p:nvPicPr>
          <p:cNvPr id="5" name="图片 4"/>
          <p:cNvPicPr>
            <a:picLocks noChangeAspect="1"/>
          </p:cNvPicPr>
          <p:nvPr/>
        </p:nvPicPr>
        <p:blipFill>
          <a:blip r:embed="rId5"/>
          <a:stretch>
            <a:fillRect/>
          </a:stretch>
        </p:blipFill>
        <p:spPr>
          <a:xfrm>
            <a:off x="5887696" y="3177309"/>
            <a:ext cx="6110943" cy="3043076"/>
          </a:xfrm>
          <a:prstGeom prst="rect">
            <a:avLst/>
          </a:prstGeom>
        </p:spPr>
      </p:pic>
      <p:pic>
        <p:nvPicPr>
          <p:cNvPr id="6" name="No.298 Donghanyang Road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6121" y="6119813"/>
            <a:ext cx="487363" cy="487363"/>
          </a:xfrm>
          <a:prstGeom prst="rect">
            <a:avLst/>
          </a:prstGeom>
        </p:spPr>
      </p:pic>
    </p:spTree>
    <p:extLst>
      <p:ext uri="{BB962C8B-B14F-4D97-AF65-F5344CB8AC3E}">
        <p14:creationId xmlns:p14="http://schemas.microsoft.com/office/powerpoint/2010/main" val="4053516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2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日期显示和时间显示的代码结构是类似的。</a:t>
            </a:r>
            <a:endParaRPr lang="zh-CN" altLang="en-US" dirty="0"/>
          </a:p>
        </p:txBody>
      </p:sp>
      <p:sp>
        <p:nvSpPr>
          <p:cNvPr id="3" name="标题 2"/>
          <p:cNvSpPr>
            <a:spLocks noGrp="1"/>
          </p:cNvSpPr>
          <p:nvPr>
            <p:ph type="title"/>
          </p:nvPr>
        </p:nvSpPr>
        <p:spPr/>
        <p:txBody>
          <a:bodyPr/>
          <a:lstStyle/>
          <a:p>
            <a:r>
              <a:rPr lang="zh-CN" altLang="en-US" dirty="0"/>
              <a:t>正常显示模块</a:t>
            </a:r>
            <a:r>
              <a:rPr lang="zh-CN" altLang="en-US" dirty="0" smtClean="0"/>
              <a:t>：</a:t>
            </a:r>
            <a:r>
              <a:rPr lang="zh-CN" altLang="en-US" dirty="0"/>
              <a:t>日期</a:t>
            </a:r>
            <a:r>
              <a:rPr lang="zh-CN" altLang="en-US" dirty="0" smtClean="0"/>
              <a:t>显示</a:t>
            </a:r>
            <a:endParaRPr lang="zh-CN" altLang="en-US" dirty="0"/>
          </a:p>
        </p:txBody>
      </p:sp>
      <p:pic>
        <p:nvPicPr>
          <p:cNvPr id="4" name="图片 3"/>
          <p:cNvPicPr>
            <a:picLocks noChangeAspect="1"/>
          </p:cNvPicPr>
          <p:nvPr/>
        </p:nvPicPr>
        <p:blipFill>
          <a:blip r:embed="rId4"/>
          <a:stretch>
            <a:fillRect/>
          </a:stretch>
        </p:blipFill>
        <p:spPr>
          <a:xfrm>
            <a:off x="88088" y="2484581"/>
            <a:ext cx="6241178" cy="3828473"/>
          </a:xfrm>
          <a:prstGeom prst="rect">
            <a:avLst/>
          </a:prstGeom>
        </p:spPr>
      </p:pic>
      <p:pic>
        <p:nvPicPr>
          <p:cNvPr id="5" name="图片 4"/>
          <p:cNvPicPr>
            <a:picLocks noChangeAspect="1"/>
          </p:cNvPicPr>
          <p:nvPr/>
        </p:nvPicPr>
        <p:blipFill>
          <a:blip r:embed="rId5"/>
          <a:stretch>
            <a:fillRect/>
          </a:stretch>
        </p:blipFill>
        <p:spPr>
          <a:xfrm>
            <a:off x="5815698" y="2974109"/>
            <a:ext cx="6442803" cy="824155"/>
          </a:xfrm>
          <a:prstGeom prst="rect">
            <a:avLst/>
          </a:prstGeom>
        </p:spPr>
      </p:pic>
      <p:pic>
        <p:nvPicPr>
          <p:cNvPr id="6" name="No.298 Donghanyang Road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2088810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5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此处仅说明闹钟</a:t>
            </a:r>
            <a:r>
              <a:rPr lang="en-US" altLang="zh-CN" dirty="0" smtClean="0"/>
              <a:t>1</a:t>
            </a:r>
            <a:r>
              <a:rPr lang="zh-CN" altLang="en-US" dirty="0" smtClean="0"/>
              <a:t>设置的显示代码。闹钟</a:t>
            </a:r>
            <a:r>
              <a:rPr lang="en-US" altLang="zh-CN" dirty="0" smtClean="0"/>
              <a:t>2</a:t>
            </a:r>
            <a:r>
              <a:rPr lang="zh-CN" altLang="en-US" dirty="0" smtClean="0"/>
              <a:t>的显示代码相比闹钟</a:t>
            </a:r>
            <a:r>
              <a:rPr lang="en-US" altLang="zh-CN" dirty="0" smtClean="0"/>
              <a:t>1</a:t>
            </a:r>
            <a:r>
              <a:rPr lang="zh-CN" altLang="en-US" dirty="0" smtClean="0"/>
              <a:t>只需调整几个参数即可。</a:t>
            </a:r>
            <a:endParaRPr lang="zh-CN" altLang="en-US" dirty="0"/>
          </a:p>
        </p:txBody>
      </p:sp>
      <p:sp>
        <p:nvSpPr>
          <p:cNvPr id="3" name="标题 2"/>
          <p:cNvSpPr>
            <a:spLocks noGrp="1"/>
          </p:cNvSpPr>
          <p:nvPr>
            <p:ph type="title"/>
          </p:nvPr>
        </p:nvSpPr>
        <p:spPr/>
        <p:txBody>
          <a:bodyPr/>
          <a:lstStyle/>
          <a:p>
            <a:r>
              <a:rPr lang="zh-CN" altLang="en-US" dirty="0"/>
              <a:t>正常显示模块</a:t>
            </a:r>
            <a:r>
              <a:rPr lang="zh-CN" altLang="en-US" dirty="0" smtClean="0"/>
              <a:t>：闹钟设置显示</a:t>
            </a:r>
            <a:endParaRPr lang="zh-CN" altLang="en-US" dirty="0"/>
          </a:p>
        </p:txBody>
      </p:sp>
      <p:pic>
        <p:nvPicPr>
          <p:cNvPr id="4" name="图片 3"/>
          <p:cNvPicPr>
            <a:picLocks noChangeAspect="1"/>
          </p:cNvPicPr>
          <p:nvPr/>
        </p:nvPicPr>
        <p:blipFill>
          <a:blip r:embed="rId4"/>
          <a:stretch>
            <a:fillRect/>
          </a:stretch>
        </p:blipFill>
        <p:spPr>
          <a:xfrm>
            <a:off x="1861133" y="2355273"/>
            <a:ext cx="8371393" cy="4027055"/>
          </a:xfrm>
          <a:prstGeom prst="rect">
            <a:avLst/>
          </a:prstGeom>
        </p:spPr>
      </p:pic>
      <p:pic>
        <p:nvPicPr>
          <p:cNvPr id="5" name="No.298 Donghanyang Road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369867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5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时间设置显示的难点在于对设置位做闪烁操作。先前在蓝板</a:t>
            </a:r>
            <a:r>
              <a:rPr lang="en-US" altLang="zh-CN" dirty="0" smtClean="0"/>
              <a:t>SW2</a:t>
            </a:r>
            <a:r>
              <a:rPr lang="zh-CN" altLang="en-US" dirty="0" smtClean="0"/>
              <a:t>和</a:t>
            </a:r>
            <a:r>
              <a:rPr lang="en-US" altLang="zh-CN" dirty="0" smtClean="0"/>
              <a:t>SW3</a:t>
            </a:r>
            <a:r>
              <a:rPr lang="zh-CN" altLang="en-US" dirty="0" smtClean="0"/>
              <a:t>按键控制中出现的</a:t>
            </a:r>
            <a:r>
              <a:rPr lang="en-US" altLang="zh-CN" dirty="0" smtClean="0"/>
              <a:t>SW2_status</a:t>
            </a:r>
            <a:r>
              <a:rPr lang="zh-CN" altLang="en-US" dirty="0" smtClean="0"/>
              <a:t>和</a:t>
            </a:r>
            <a:r>
              <a:rPr lang="en-US" altLang="zh-CN" dirty="0" smtClean="0"/>
              <a:t>SW3_status</a:t>
            </a:r>
            <a:r>
              <a:rPr lang="zh-CN" altLang="en-US" dirty="0" smtClean="0"/>
              <a:t>就是作为设置位的指示。根据这两个指示变量，可以分情况讨论，实现闪烁的效果。闪烁语句的结构和先前一样。</a:t>
            </a:r>
            <a:endParaRPr lang="zh-CN" altLang="en-US" dirty="0"/>
          </a:p>
        </p:txBody>
      </p:sp>
      <p:sp>
        <p:nvSpPr>
          <p:cNvPr id="3" name="标题 2"/>
          <p:cNvSpPr>
            <a:spLocks noGrp="1"/>
          </p:cNvSpPr>
          <p:nvPr>
            <p:ph type="title"/>
          </p:nvPr>
        </p:nvSpPr>
        <p:spPr/>
        <p:txBody>
          <a:bodyPr/>
          <a:lstStyle/>
          <a:p>
            <a:r>
              <a:rPr lang="zh-CN" altLang="en-US" dirty="0"/>
              <a:t>正常显示模块</a:t>
            </a:r>
            <a:r>
              <a:rPr lang="zh-CN" altLang="en-US" dirty="0" smtClean="0"/>
              <a:t>：时间设置显示</a:t>
            </a:r>
            <a:endParaRPr lang="zh-CN" altLang="en-US" dirty="0"/>
          </a:p>
        </p:txBody>
      </p:sp>
      <p:pic>
        <p:nvPicPr>
          <p:cNvPr id="4" name="图片 3"/>
          <p:cNvPicPr>
            <a:picLocks noChangeAspect="1"/>
          </p:cNvPicPr>
          <p:nvPr/>
        </p:nvPicPr>
        <p:blipFill>
          <a:blip r:embed="rId4"/>
          <a:stretch>
            <a:fillRect/>
          </a:stretch>
        </p:blipFill>
        <p:spPr>
          <a:xfrm>
            <a:off x="658699" y="2937162"/>
            <a:ext cx="5185837" cy="3539373"/>
          </a:xfrm>
          <a:prstGeom prst="rect">
            <a:avLst/>
          </a:prstGeom>
        </p:spPr>
      </p:pic>
      <p:pic>
        <p:nvPicPr>
          <p:cNvPr id="5" name="图片 4"/>
          <p:cNvPicPr>
            <a:picLocks noChangeAspect="1"/>
          </p:cNvPicPr>
          <p:nvPr/>
        </p:nvPicPr>
        <p:blipFill>
          <a:blip r:embed="rId5"/>
          <a:stretch>
            <a:fillRect/>
          </a:stretch>
        </p:blipFill>
        <p:spPr>
          <a:xfrm>
            <a:off x="6046249" y="2831131"/>
            <a:ext cx="5573623" cy="3776045"/>
          </a:xfrm>
          <a:prstGeom prst="rect">
            <a:avLst/>
          </a:prstGeom>
        </p:spPr>
      </p:pic>
      <p:pic>
        <p:nvPicPr>
          <p:cNvPr id="6" name="No.298 Donghanyang Road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6232853"/>
            <a:ext cx="487363" cy="487363"/>
          </a:xfrm>
          <a:prstGeom prst="rect">
            <a:avLst/>
          </a:prstGeom>
        </p:spPr>
      </p:pic>
    </p:spTree>
    <p:extLst>
      <p:ext uri="{BB962C8B-B14F-4D97-AF65-F5344CB8AC3E}">
        <p14:creationId xmlns:p14="http://schemas.microsoft.com/office/powerpoint/2010/main" val="13127838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3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2"/>
          <a:stretch>
            <a:fillRect/>
          </a:stretch>
        </p:blipFill>
        <p:spPr>
          <a:xfrm>
            <a:off x="77405" y="2001521"/>
            <a:ext cx="5979856" cy="4117974"/>
          </a:xfrm>
          <a:prstGeom prst="rect">
            <a:avLst/>
          </a:prstGeom>
        </p:spPr>
      </p:pic>
      <p:sp>
        <p:nvSpPr>
          <p:cNvPr id="3" name="标题 2"/>
          <p:cNvSpPr>
            <a:spLocks noGrp="1"/>
          </p:cNvSpPr>
          <p:nvPr>
            <p:ph type="title"/>
          </p:nvPr>
        </p:nvSpPr>
        <p:spPr/>
        <p:txBody>
          <a:bodyPr/>
          <a:lstStyle/>
          <a:p>
            <a:r>
              <a:rPr lang="zh-CN" altLang="en-US" dirty="0"/>
              <a:t>正常显示模块：时间设置</a:t>
            </a:r>
            <a:r>
              <a:rPr lang="zh-CN" altLang="en-US" dirty="0" smtClean="0"/>
              <a:t>显示（续</a:t>
            </a:r>
            <a:r>
              <a:rPr lang="zh-CN" altLang="en-US" dirty="0"/>
              <a:t>一</a:t>
            </a:r>
            <a:r>
              <a:rPr lang="zh-CN" altLang="en-US" dirty="0" smtClean="0"/>
              <a:t>）</a:t>
            </a:r>
            <a:endParaRPr lang="zh-CN" altLang="en-US" dirty="0"/>
          </a:p>
        </p:txBody>
      </p:sp>
      <p:pic>
        <p:nvPicPr>
          <p:cNvPr id="5" name="图片 4"/>
          <p:cNvPicPr>
            <a:picLocks noChangeAspect="1"/>
          </p:cNvPicPr>
          <p:nvPr/>
        </p:nvPicPr>
        <p:blipFill>
          <a:blip r:embed="rId3"/>
          <a:stretch>
            <a:fillRect/>
          </a:stretch>
        </p:blipFill>
        <p:spPr>
          <a:xfrm>
            <a:off x="6057261" y="2001521"/>
            <a:ext cx="5841339" cy="4029934"/>
          </a:xfrm>
          <a:prstGeom prst="rect">
            <a:avLst/>
          </a:prstGeom>
        </p:spPr>
      </p:pic>
    </p:spTree>
    <p:extLst>
      <p:ext uri="{BB962C8B-B14F-4D97-AF65-F5344CB8AC3E}">
        <p14:creationId xmlns:p14="http://schemas.microsoft.com/office/powerpoint/2010/main" val="139638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2"/>
          <a:stretch>
            <a:fillRect/>
          </a:stretch>
        </p:blipFill>
        <p:spPr>
          <a:xfrm>
            <a:off x="91441" y="1981200"/>
            <a:ext cx="6009072" cy="4128134"/>
          </a:xfrm>
          <a:prstGeom prst="rect">
            <a:avLst/>
          </a:prstGeom>
        </p:spPr>
      </p:pic>
      <p:sp>
        <p:nvSpPr>
          <p:cNvPr id="3" name="标题 2"/>
          <p:cNvSpPr>
            <a:spLocks noGrp="1"/>
          </p:cNvSpPr>
          <p:nvPr>
            <p:ph type="title"/>
          </p:nvPr>
        </p:nvSpPr>
        <p:spPr/>
        <p:txBody>
          <a:bodyPr/>
          <a:lstStyle/>
          <a:p>
            <a:r>
              <a:rPr lang="zh-CN" altLang="en-US" dirty="0"/>
              <a:t>正常显示模块：时间设置显示（</a:t>
            </a:r>
            <a:r>
              <a:rPr lang="zh-CN" altLang="en-US" dirty="0" smtClean="0"/>
              <a:t>续</a:t>
            </a:r>
            <a:r>
              <a:rPr lang="zh-CN" altLang="en-US" dirty="0"/>
              <a:t>二</a:t>
            </a:r>
            <a:r>
              <a:rPr lang="zh-CN" altLang="en-US" dirty="0" smtClean="0"/>
              <a:t>）</a:t>
            </a:r>
            <a:endParaRPr lang="zh-CN" altLang="en-US" dirty="0"/>
          </a:p>
        </p:txBody>
      </p:sp>
      <p:pic>
        <p:nvPicPr>
          <p:cNvPr id="5" name="图片 4"/>
          <p:cNvPicPr>
            <a:picLocks noChangeAspect="1"/>
          </p:cNvPicPr>
          <p:nvPr/>
        </p:nvPicPr>
        <p:blipFill>
          <a:blip r:embed="rId3"/>
          <a:stretch>
            <a:fillRect/>
          </a:stretch>
        </p:blipFill>
        <p:spPr>
          <a:xfrm>
            <a:off x="6100513" y="1981200"/>
            <a:ext cx="5886876" cy="3997848"/>
          </a:xfrm>
          <a:prstGeom prst="rect">
            <a:avLst/>
          </a:prstGeom>
        </p:spPr>
      </p:pic>
    </p:spTree>
    <p:extLst>
      <p:ext uri="{BB962C8B-B14F-4D97-AF65-F5344CB8AC3E}">
        <p14:creationId xmlns:p14="http://schemas.microsoft.com/office/powerpoint/2010/main" val="117428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和时间设置显示类似，采用了</a:t>
            </a:r>
            <a:r>
              <a:rPr lang="en-US" altLang="zh-CN" dirty="0" smtClean="0"/>
              <a:t>SW4_status</a:t>
            </a:r>
            <a:r>
              <a:rPr lang="zh-CN" altLang="en-US" dirty="0"/>
              <a:t>和</a:t>
            </a:r>
            <a:r>
              <a:rPr lang="en-US" altLang="zh-CN" dirty="0" smtClean="0"/>
              <a:t>SW5_status</a:t>
            </a:r>
            <a:r>
              <a:rPr lang="zh-CN" altLang="en-US" dirty="0" smtClean="0"/>
              <a:t>作为指示变量。在按键控制代码里也可以看到相关语句。限于篇幅，此处只展示一下代码结构，具体代码见</a:t>
            </a:r>
            <a:r>
              <a:rPr lang="en-US" altLang="zh-CN" dirty="0" smtClean="0"/>
              <a:t>c</a:t>
            </a:r>
            <a:r>
              <a:rPr lang="zh-CN" altLang="en-US" dirty="0" smtClean="0"/>
              <a:t>文件。</a:t>
            </a:r>
            <a:endParaRPr lang="zh-CN" altLang="en-US" dirty="0"/>
          </a:p>
        </p:txBody>
      </p:sp>
      <p:sp>
        <p:nvSpPr>
          <p:cNvPr id="3" name="标题 2"/>
          <p:cNvSpPr>
            <a:spLocks noGrp="1"/>
          </p:cNvSpPr>
          <p:nvPr>
            <p:ph type="title"/>
          </p:nvPr>
        </p:nvSpPr>
        <p:spPr/>
        <p:txBody>
          <a:bodyPr/>
          <a:lstStyle/>
          <a:p>
            <a:r>
              <a:rPr lang="zh-CN" altLang="en-US" dirty="0"/>
              <a:t>正常显示模块</a:t>
            </a:r>
            <a:r>
              <a:rPr lang="zh-CN" altLang="en-US" dirty="0" smtClean="0"/>
              <a:t>：</a:t>
            </a:r>
            <a:r>
              <a:rPr lang="zh-CN" altLang="en-US" dirty="0"/>
              <a:t>日期</a:t>
            </a:r>
            <a:r>
              <a:rPr lang="zh-CN" altLang="en-US" dirty="0" smtClean="0"/>
              <a:t>设置</a:t>
            </a:r>
            <a:r>
              <a:rPr lang="zh-CN" altLang="en-US" dirty="0"/>
              <a:t>显示</a:t>
            </a:r>
          </a:p>
        </p:txBody>
      </p:sp>
      <p:pic>
        <p:nvPicPr>
          <p:cNvPr id="4" name="图片 3"/>
          <p:cNvPicPr>
            <a:picLocks noChangeAspect="1"/>
          </p:cNvPicPr>
          <p:nvPr/>
        </p:nvPicPr>
        <p:blipFill>
          <a:blip r:embed="rId4"/>
          <a:stretch>
            <a:fillRect/>
          </a:stretch>
        </p:blipFill>
        <p:spPr>
          <a:xfrm>
            <a:off x="2764619" y="2914568"/>
            <a:ext cx="6572421" cy="3140015"/>
          </a:xfrm>
          <a:prstGeom prst="rect">
            <a:avLst/>
          </a:prstGeom>
        </p:spPr>
      </p:pic>
      <p:pic>
        <p:nvPicPr>
          <p:cNvPr id="5" name="No.298 Donghanyang Road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054583"/>
            <a:ext cx="487363" cy="487363"/>
          </a:xfrm>
          <a:prstGeom prst="rect">
            <a:avLst/>
          </a:prstGeom>
        </p:spPr>
      </p:pic>
    </p:spTree>
    <p:extLst>
      <p:ext uri="{BB962C8B-B14F-4D97-AF65-F5344CB8AC3E}">
        <p14:creationId xmlns:p14="http://schemas.microsoft.com/office/powerpoint/2010/main" val="12825746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3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先前介绍的显示模块是</a:t>
            </a:r>
            <a:r>
              <a:rPr lang="en-US" altLang="zh-CN" dirty="0" smtClean="0"/>
              <a:t>24</a:t>
            </a:r>
            <a:r>
              <a:rPr lang="zh-CN" altLang="en-US" dirty="0" smtClean="0"/>
              <a:t>小时制的显示。要加入</a:t>
            </a:r>
            <a:r>
              <a:rPr lang="en-US" altLang="zh-CN" dirty="0" smtClean="0"/>
              <a:t>12</a:t>
            </a:r>
            <a:r>
              <a:rPr lang="zh-CN" altLang="en-US" dirty="0" smtClean="0"/>
              <a:t>小时制，有必要利用上</a:t>
            </a:r>
            <a:r>
              <a:rPr lang="en-US" altLang="zh-CN" dirty="0" smtClean="0"/>
              <a:t>SW8</a:t>
            </a:r>
            <a:r>
              <a:rPr lang="zh-CN" altLang="en-US" dirty="0" smtClean="0"/>
              <a:t>按键控制的</a:t>
            </a:r>
            <a:r>
              <a:rPr lang="en-US" altLang="zh-CN" dirty="0" smtClean="0"/>
              <a:t>whether12hour</a:t>
            </a:r>
            <a:r>
              <a:rPr lang="zh-CN" altLang="en-US" dirty="0" smtClean="0"/>
              <a:t>变量。如图所示，上述模块只是</a:t>
            </a:r>
            <a:r>
              <a:rPr lang="en-US" altLang="zh-CN" dirty="0" smtClean="0"/>
              <a:t>whether12hour</a:t>
            </a:r>
            <a:r>
              <a:rPr lang="zh-CN" altLang="en-US" dirty="0" smtClean="0"/>
              <a:t>为</a:t>
            </a:r>
            <a:r>
              <a:rPr lang="en-US" altLang="zh-CN" dirty="0" smtClean="0"/>
              <a:t>0</a:t>
            </a:r>
            <a:r>
              <a:rPr lang="zh-CN" altLang="en-US" dirty="0" smtClean="0"/>
              <a:t>时的情况。对</a:t>
            </a:r>
            <a:r>
              <a:rPr lang="en-US" altLang="zh-CN" dirty="0" smtClean="0"/>
              <a:t>whether12hour</a:t>
            </a:r>
            <a:r>
              <a:rPr lang="zh-CN" altLang="en-US" dirty="0" smtClean="0"/>
              <a:t>为</a:t>
            </a:r>
            <a:r>
              <a:rPr lang="en-US" altLang="zh-CN" dirty="0" smtClean="0"/>
              <a:t>1</a:t>
            </a:r>
            <a:r>
              <a:rPr lang="zh-CN" altLang="en-US" dirty="0" smtClean="0"/>
              <a:t>的情况，需要定义新的显示变量。新的显示变量直接由</a:t>
            </a:r>
            <a:r>
              <a:rPr lang="en-US" altLang="zh-CN" dirty="0" smtClean="0"/>
              <a:t>24</a:t>
            </a:r>
            <a:r>
              <a:rPr lang="zh-CN" altLang="en-US" dirty="0" smtClean="0"/>
              <a:t>小时显示变量计算得到，这样就避免再设计一套</a:t>
            </a:r>
            <a:r>
              <a:rPr lang="en-US" altLang="zh-CN" dirty="0" smtClean="0"/>
              <a:t>12</a:t>
            </a:r>
            <a:r>
              <a:rPr lang="zh-CN" altLang="en-US" dirty="0" smtClean="0"/>
              <a:t>小时制的逻辑。换言之，即使在</a:t>
            </a:r>
            <a:r>
              <a:rPr lang="en-US" altLang="zh-CN" dirty="0" smtClean="0"/>
              <a:t>12</a:t>
            </a:r>
            <a:r>
              <a:rPr lang="zh-CN" altLang="en-US" dirty="0" smtClean="0"/>
              <a:t>小时制显示下，</a:t>
            </a:r>
            <a:r>
              <a:rPr lang="en-US" altLang="zh-CN" dirty="0" smtClean="0"/>
              <a:t>24</a:t>
            </a:r>
            <a:r>
              <a:rPr lang="zh-CN" altLang="en-US" dirty="0" smtClean="0"/>
              <a:t>小时制的变量也一直在后台运作，只是显示的是</a:t>
            </a:r>
            <a:r>
              <a:rPr lang="en-US" altLang="zh-CN" dirty="0" smtClean="0"/>
              <a:t>12</a:t>
            </a:r>
            <a:r>
              <a:rPr lang="zh-CN" altLang="en-US" dirty="0" smtClean="0"/>
              <a:t>小时制的变量而已。</a:t>
            </a:r>
            <a:endParaRPr lang="zh-CN" altLang="en-US" dirty="0"/>
          </a:p>
        </p:txBody>
      </p:sp>
      <p:sp>
        <p:nvSpPr>
          <p:cNvPr id="3" name="标题 2"/>
          <p:cNvSpPr>
            <a:spLocks noGrp="1"/>
          </p:cNvSpPr>
          <p:nvPr>
            <p:ph type="title"/>
          </p:nvPr>
        </p:nvSpPr>
        <p:spPr/>
        <p:txBody>
          <a:bodyPr/>
          <a:lstStyle/>
          <a:p>
            <a:r>
              <a:rPr lang="en-US" altLang="zh-CN" dirty="0" smtClean="0"/>
              <a:t>24/12</a:t>
            </a:r>
            <a:r>
              <a:rPr lang="zh-CN" altLang="en-US" dirty="0" smtClean="0"/>
              <a:t>小时制切换显示</a:t>
            </a:r>
            <a:endParaRPr lang="zh-CN" altLang="en-US" dirty="0"/>
          </a:p>
        </p:txBody>
      </p:sp>
      <p:pic>
        <p:nvPicPr>
          <p:cNvPr id="4" name="图片 3"/>
          <p:cNvPicPr>
            <a:picLocks noChangeAspect="1"/>
          </p:cNvPicPr>
          <p:nvPr/>
        </p:nvPicPr>
        <p:blipFill>
          <a:blip r:embed="rId4"/>
          <a:stretch>
            <a:fillRect/>
          </a:stretch>
        </p:blipFill>
        <p:spPr>
          <a:xfrm>
            <a:off x="2651581" y="4256734"/>
            <a:ext cx="7071402" cy="1117906"/>
          </a:xfrm>
          <a:prstGeom prst="rect">
            <a:avLst/>
          </a:prstGeom>
        </p:spPr>
      </p:pic>
      <p:pic>
        <p:nvPicPr>
          <p:cNvPr id="5" name="No.298 Donghanyang Road 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299730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8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PM</a:t>
            </a:r>
            <a:r>
              <a:rPr lang="zh-CN" altLang="en-US" dirty="0" smtClean="0"/>
              <a:t>是时间显示中的上下午的指示变量。</a:t>
            </a:r>
            <a:r>
              <a:rPr lang="en-US" altLang="zh-CN" dirty="0" smtClean="0"/>
              <a:t>PM1</a:t>
            </a:r>
            <a:r>
              <a:rPr lang="zh-CN" altLang="en-US" dirty="0" smtClean="0"/>
              <a:t>和</a:t>
            </a:r>
            <a:r>
              <a:rPr lang="en-US" altLang="zh-CN" dirty="0" smtClean="0"/>
              <a:t>PM2</a:t>
            </a:r>
            <a:r>
              <a:rPr lang="zh-CN" altLang="en-US" dirty="0" smtClean="0"/>
              <a:t>分别是闹钟</a:t>
            </a:r>
            <a:r>
              <a:rPr lang="en-US" altLang="zh-CN" dirty="0" smtClean="0"/>
              <a:t>1</a:t>
            </a:r>
            <a:r>
              <a:rPr lang="zh-CN" altLang="en-US" dirty="0" smtClean="0"/>
              <a:t>和</a:t>
            </a:r>
            <a:r>
              <a:rPr lang="en-US" altLang="zh-CN" dirty="0" smtClean="0"/>
              <a:t>2</a:t>
            </a:r>
            <a:r>
              <a:rPr lang="zh-CN" altLang="en-US" dirty="0" smtClean="0"/>
              <a:t>设置中的上下午指示变量。为了看得更清楚，</a:t>
            </a:r>
            <a:r>
              <a:rPr lang="en-US" altLang="zh-CN" dirty="0" smtClean="0"/>
              <a:t>LED</a:t>
            </a:r>
            <a:r>
              <a:rPr lang="zh-CN" altLang="en-US" dirty="0" smtClean="0"/>
              <a:t>指示灯用红板上的</a:t>
            </a:r>
            <a:r>
              <a:rPr lang="en-US" altLang="zh-CN" dirty="0" smtClean="0"/>
              <a:t>D1</a:t>
            </a:r>
            <a:r>
              <a:rPr lang="zh-CN" altLang="en-US" dirty="0" smtClean="0"/>
              <a:t>代替。（</a:t>
            </a:r>
            <a:r>
              <a:rPr lang="en-US" altLang="zh-CN" dirty="0" smtClean="0"/>
              <a:t>PN1</a:t>
            </a:r>
            <a:r>
              <a:rPr lang="zh-CN" altLang="en-US" dirty="0" smtClean="0"/>
              <a:t>）</a:t>
            </a:r>
            <a:endParaRPr lang="zh-CN" altLang="en-US" dirty="0"/>
          </a:p>
        </p:txBody>
      </p:sp>
      <p:sp>
        <p:nvSpPr>
          <p:cNvPr id="3" name="标题 2"/>
          <p:cNvSpPr>
            <a:spLocks noGrp="1"/>
          </p:cNvSpPr>
          <p:nvPr>
            <p:ph type="title"/>
          </p:nvPr>
        </p:nvSpPr>
        <p:spPr/>
        <p:txBody>
          <a:bodyPr/>
          <a:lstStyle/>
          <a:p>
            <a:r>
              <a:rPr lang="en-US" altLang="zh-CN" dirty="0"/>
              <a:t>24/12</a:t>
            </a:r>
            <a:r>
              <a:rPr lang="zh-CN" altLang="en-US" dirty="0"/>
              <a:t>小时制切换</a:t>
            </a:r>
            <a:r>
              <a:rPr lang="zh-CN" altLang="en-US" dirty="0" smtClean="0"/>
              <a:t>显示（续一）</a:t>
            </a:r>
            <a:endParaRPr lang="zh-CN" altLang="en-US" dirty="0"/>
          </a:p>
        </p:txBody>
      </p:sp>
      <p:pic>
        <p:nvPicPr>
          <p:cNvPr id="4" name="图片 3"/>
          <p:cNvPicPr>
            <a:picLocks noChangeAspect="1"/>
          </p:cNvPicPr>
          <p:nvPr/>
        </p:nvPicPr>
        <p:blipFill>
          <a:blip r:embed="rId4"/>
          <a:stretch>
            <a:fillRect/>
          </a:stretch>
        </p:blipFill>
        <p:spPr>
          <a:xfrm>
            <a:off x="394769" y="2457174"/>
            <a:ext cx="3971892" cy="4212416"/>
          </a:xfrm>
          <a:prstGeom prst="rect">
            <a:avLst/>
          </a:prstGeom>
        </p:spPr>
      </p:pic>
      <p:pic>
        <p:nvPicPr>
          <p:cNvPr id="7" name="图片 6"/>
          <p:cNvPicPr>
            <a:picLocks noChangeAspect="1"/>
          </p:cNvPicPr>
          <p:nvPr/>
        </p:nvPicPr>
        <p:blipFill>
          <a:blip r:embed="rId5"/>
          <a:stretch>
            <a:fillRect/>
          </a:stretch>
        </p:blipFill>
        <p:spPr>
          <a:xfrm>
            <a:off x="4630594" y="2457175"/>
            <a:ext cx="3215942" cy="4222082"/>
          </a:xfrm>
          <a:prstGeom prst="rect">
            <a:avLst/>
          </a:prstGeom>
        </p:spPr>
      </p:pic>
      <p:pic>
        <p:nvPicPr>
          <p:cNvPr id="8" name="图片 7"/>
          <p:cNvPicPr>
            <a:picLocks noChangeAspect="1"/>
          </p:cNvPicPr>
          <p:nvPr/>
        </p:nvPicPr>
        <p:blipFill>
          <a:blip r:embed="rId6"/>
          <a:stretch>
            <a:fillRect/>
          </a:stretch>
        </p:blipFill>
        <p:spPr>
          <a:xfrm>
            <a:off x="8139739" y="2233801"/>
            <a:ext cx="3388644" cy="4404582"/>
          </a:xfrm>
          <a:prstGeom prst="rect">
            <a:avLst/>
          </a:prstGeom>
        </p:spPr>
      </p:pic>
      <p:pic>
        <p:nvPicPr>
          <p:cNvPr id="9" name="No.298 Donghanyang Road 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6191894"/>
            <a:ext cx="487363" cy="487363"/>
          </a:xfrm>
          <a:prstGeom prst="rect">
            <a:avLst/>
          </a:prstGeom>
        </p:spPr>
      </p:pic>
    </p:spTree>
    <p:extLst>
      <p:ext uri="{BB962C8B-B14F-4D97-AF65-F5344CB8AC3E}">
        <p14:creationId xmlns:p14="http://schemas.microsoft.com/office/powerpoint/2010/main" val="1412065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sz="quarter" idx="10"/>
          </p:nvPr>
        </p:nvPicPr>
        <p:blipFill>
          <a:blip r:embed="rId4"/>
          <a:stretch>
            <a:fillRect/>
          </a:stretch>
        </p:blipFill>
        <p:spPr>
          <a:xfrm>
            <a:off x="560388" y="2564463"/>
            <a:ext cx="3887799" cy="3865130"/>
          </a:xfrm>
          <a:prstGeom prst="rect">
            <a:avLst/>
          </a:prstGeom>
        </p:spPr>
      </p:pic>
      <p:sp>
        <p:nvSpPr>
          <p:cNvPr id="3" name="标题 2"/>
          <p:cNvSpPr>
            <a:spLocks noGrp="1"/>
          </p:cNvSpPr>
          <p:nvPr>
            <p:ph type="title"/>
          </p:nvPr>
        </p:nvSpPr>
        <p:spPr/>
        <p:txBody>
          <a:bodyPr/>
          <a:lstStyle/>
          <a:p>
            <a:r>
              <a:rPr lang="en-US" altLang="zh-CN" dirty="0" err="1" smtClean="0"/>
              <a:t>Systick</a:t>
            </a:r>
            <a:r>
              <a:rPr lang="zh-CN" altLang="en-US" dirty="0" smtClean="0"/>
              <a:t>中断服务程序</a:t>
            </a:r>
            <a:endParaRPr lang="zh-CN" altLang="en-US" dirty="0"/>
          </a:p>
        </p:txBody>
      </p:sp>
      <p:pic>
        <p:nvPicPr>
          <p:cNvPr id="5" name="图片 4"/>
          <p:cNvPicPr>
            <a:picLocks noChangeAspect="1"/>
          </p:cNvPicPr>
          <p:nvPr/>
        </p:nvPicPr>
        <p:blipFill>
          <a:blip r:embed="rId5"/>
          <a:stretch>
            <a:fillRect/>
          </a:stretch>
        </p:blipFill>
        <p:spPr>
          <a:xfrm>
            <a:off x="378692" y="1646778"/>
            <a:ext cx="11222182" cy="594412"/>
          </a:xfrm>
          <a:prstGeom prst="rect">
            <a:avLst/>
          </a:prstGeom>
        </p:spPr>
      </p:pic>
      <p:sp>
        <p:nvSpPr>
          <p:cNvPr id="6" name="文本框 5"/>
          <p:cNvSpPr txBox="1"/>
          <p:nvPr/>
        </p:nvSpPr>
        <p:spPr>
          <a:xfrm>
            <a:off x="4448187" y="4173862"/>
            <a:ext cx="7484741" cy="646331"/>
          </a:xfrm>
          <a:prstGeom prst="rect">
            <a:avLst/>
          </a:prstGeom>
          <a:noFill/>
        </p:spPr>
        <p:txBody>
          <a:bodyPr wrap="none" rtlCol="0">
            <a:spAutoFit/>
          </a:bodyPr>
          <a:lstStyle/>
          <a:p>
            <a:r>
              <a:rPr lang="zh-CN" altLang="en-US" dirty="0" smtClean="0"/>
              <a:t>由于大作业中需要很多不同的定时周期，因此定义了大量的</a:t>
            </a:r>
            <a:r>
              <a:rPr lang="en-US" altLang="zh-CN" dirty="0" err="1" smtClean="0"/>
              <a:t>systick</a:t>
            </a:r>
            <a:r>
              <a:rPr lang="zh-CN" altLang="en-US" dirty="0" smtClean="0"/>
              <a:t>参数。</a:t>
            </a:r>
            <a:endParaRPr lang="en-US" altLang="zh-CN" dirty="0" smtClean="0"/>
          </a:p>
          <a:p>
            <a:r>
              <a:rPr lang="zh-CN" altLang="en-US" dirty="0" smtClean="0"/>
              <a:t>当然，在中断服务程序里的语句设计都是类似的。</a:t>
            </a:r>
            <a:endParaRPr lang="zh-CN" altLang="en-US" dirty="0"/>
          </a:p>
        </p:txBody>
      </p:sp>
      <p:pic>
        <p:nvPicPr>
          <p:cNvPr id="7" name="图片 6"/>
          <p:cNvPicPr>
            <a:picLocks noChangeAspect="1"/>
          </p:cNvPicPr>
          <p:nvPr/>
        </p:nvPicPr>
        <p:blipFill>
          <a:blip r:embed="rId6"/>
          <a:stretch>
            <a:fillRect/>
          </a:stretch>
        </p:blipFill>
        <p:spPr>
          <a:xfrm>
            <a:off x="4721187" y="2723614"/>
            <a:ext cx="4892464" cy="967824"/>
          </a:xfrm>
          <a:prstGeom prst="rect">
            <a:avLst/>
          </a:prstGeom>
        </p:spPr>
      </p:pic>
      <p:pic>
        <p:nvPicPr>
          <p:cNvPr id="8" name="No.298 Donghanyang Roa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13511" y="5942229"/>
            <a:ext cx="487363" cy="487363"/>
          </a:xfrm>
          <a:prstGeom prst="rect">
            <a:avLst/>
          </a:prstGeom>
        </p:spPr>
      </p:pic>
    </p:spTree>
    <p:extLst>
      <p:ext uri="{BB962C8B-B14F-4D97-AF65-F5344CB8AC3E}">
        <p14:creationId xmlns:p14="http://schemas.microsoft.com/office/powerpoint/2010/main" val="1296478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数码管显示部分结构也是同样的。只不过换成显示</a:t>
            </a:r>
            <a:r>
              <a:rPr lang="en-US" altLang="zh-CN" dirty="0" smtClean="0"/>
              <a:t>12</a:t>
            </a:r>
            <a:r>
              <a:rPr lang="zh-CN" altLang="en-US" dirty="0" smtClean="0"/>
              <a:t>小时制的变量而已。限于篇幅只展示到此。</a:t>
            </a:r>
            <a:endParaRPr lang="zh-CN" altLang="en-US" dirty="0"/>
          </a:p>
        </p:txBody>
      </p:sp>
      <p:sp>
        <p:nvSpPr>
          <p:cNvPr id="3" name="标题 2"/>
          <p:cNvSpPr>
            <a:spLocks noGrp="1"/>
          </p:cNvSpPr>
          <p:nvPr>
            <p:ph type="title"/>
          </p:nvPr>
        </p:nvSpPr>
        <p:spPr/>
        <p:txBody>
          <a:bodyPr/>
          <a:lstStyle/>
          <a:p>
            <a:r>
              <a:rPr lang="en-US" altLang="zh-CN" dirty="0"/>
              <a:t>24/12</a:t>
            </a:r>
            <a:r>
              <a:rPr lang="zh-CN" altLang="en-US" dirty="0"/>
              <a:t>小时制切换显示（</a:t>
            </a:r>
            <a:r>
              <a:rPr lang="zh-CN" altLang="en-US" dirty="0" smtClean="0"/>
              <a:t>续二）</a:t>
            </a:r>
            <a:endParaRPr lang="zh-CN" altLang="en-US" dirty="0"/>
          </a:p>
        </p:txBody>
      </p:sp>
      <p:pic>
        <p:nvPicPr>
          <p:cNvPr id="4" name="图片 3"/>
          <p:cNvPicPr>
            <a:picLocks noChangeAspect="1"/>
          </p:cNvPicPr>
          <p:nvPr/>
        </p:nvPicPr>
        <p:blipFill>
          <a:blip r:embed="rId4"/>
          <a:stretch>
            <a:fillRect/>
          </a:stretch>
        </p:blipFill>
        <p:spPr>
          <a:xfrm>
            <a:off x="318440" y="2458719"/>
            <a:ext cx="5823094" cy="3975325"/>
          </a:xfrm>
          <a:prstGeom prst="rect">
            <a:avLst/>
          </a:prstGeom>
        </p:spPr>
      </p:pic>
      <p:pic>
        <p:nvPicPr>
          <p:cNvPr id="5" name="图片 4"/>
          <p:cNvPicPr>
            <a:picLocks noChangeAspect="1"/>
          </p:cNvPicPr>
          <p:nvPr/>
        </p:nvPicPr>
        <p:blipFill>
          <a:blip r:embed="rId5"/>
          <a:stretch>
            <a:fillRect/>
          </a:stretch>
        </p:blipFill>
        <p:spPr>
          <a:xfrm>
            <a:off x="6141534" y="2366320"/>
            <a:ext cx="5952619" cy="4067724"/>
          </a:xfrm>
          <a:prstGeom prst="rect">
            <a:avLst/>
          </a:prstGeom>
        </p:spPr>
      </p:pic>
      <p:pic>
        <p:nvPicPr>
          <p:cNvPr id="6" name="No.298 Donghanyang Road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7901" y="6276929"/>
            <a:ext cx="487363" cy="487363"/>
          </a:xfrm>
          <a:prstGeom prst="rect">
            <a:avLst/>
          </a:prstGeom>
        </p:spPr>
      </p:pic>
    </p:spTree>
    <p:extLst>
      <p:ext uri="{BB962C8B-B14F-4D97-AF65-F5344CB8AC3E}">
        <p14:creationId xmlns:p14="http://schemas.microsoft.com/office/powerpoint/2010/main" val="2009010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9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初始化函数和之前的实验类似。一旦</a:t>
            </a:r>
            <a:r>
              <a:rPr lang="en-US" altLang="zh-CN" dirty="0" smtClean="0"/>
              <a:t>reset</a:t>
            </a:r>
            <a:r>
              <a:rPr lang="zh-CN" altLang="en-US" dirty="0" smtClean="0"/>
              <a:t>就发回</a:t>
            </a:r>
            <a:r>
              <a:rPr lang="en-US" altLang="zh-CN" dirty="0" smtClean="0"/>
              <a:t>hello world</a:t>
            </a:r>
            <a:r>
              <a:rPr lang="zh-CN" altLang="en-US" dirty="0" smtClean="0"/>
              <a:t>。中断程序也类似，考虑到了超时。</a:t>
            </a:r>
            <a:endParaRPr lang="zh-CN" altLang="en-US" dirty="0"/>
          </a:p>
        </p:txBody>
      </p:sp>
      <p:sp>
        <p:nvSpPr>
          <p:cNvPr id="3" name="标题 2"/>
          <p:cNvSpPr>
            <a:spLocks noGrp="1"/>
          </p:cNvSpPr>
          <p:nvPr>
            <p:ph type="title"/>
          </p:nvPr>
        </p:nvSpPr>
        <p:spPr/>
        <p:txBody>
          <a:bodyPr/>
          <a:lstStyle/>
          <a:p>
            <a:r>
              <a:rPr lang="zh-CN" altLang="en-US" dirty="0" smtClean="0"/>
              <a:t>串行口初始化函数</a:t>
            </a:r>
            <a:endParaRPr lang="zh-CN" altLang="en-US" dirty="0"/>
          </a:p>
        </p:txBody>
      </p:sp>
      <p:pic>
        <p:nvPicPr>
          <p:cNvPr id="4" name="图片 3"/>
          <p:cNvPicPr>
            <a:picLocks noChangeAspect="1"/>
          </p:cNvPicPr>
          <p:nvPr/>
        </p:nvPicPr>
        <p:blipFill>
          <a:blip r:embed="rId4"/>
          <a:stretch>
            <a:fillRect/>
          </a:stretch>
        </p:blipFill>
        <p:spPr>
          <a:xfrm>
            <a:off x="2067133" y="2175218"/>
            <a:ext cx="7208947" cy="2473470"/>
          </a:xfrm>
          <a:prstGeom prst="rect">
            <a:avLst/>
          </a:prstGeom>
        </p:spPr>
      </p:pic>
      <p:pic>
        <p:nvPicPr>
          <p:cNvPr id="5" name="图片 4"/>
          <p:cNvPicPr>
            <a:picLocks noChangeAspect="1"/>
          </p:cNvPicPr>
          <p:nvPr/>
        </p:nvPicPr>
        <p:blipFill>
          <a:blip r:embed="rId5"/>
          <a:stretch>
            <a:fillRect/>
          </a:stretch>
        </p:blipFill>
        <p:spPr>
          <a:xfrm>
            <a:off x="2067133" y="4717295"/>
            <a:ext cx="6637595" cy="2027096"/>
          </a:xfrm>
          <a:prstGeom prst="rect">
            <a:avLst/>
          </a:prstGeom>
        </p:spPr>
      </p:pic>
      <p:pic>
        <p:nvPicPr>
          <p:cNvPr id="6" name="No.298 Donghanyang Road 2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417821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以下是串行口发送函数以及自己编写的字符类型与数字之间相互转化的函数。</a:t>
            </a:r>
            <a:endParaRPr lang="zh-CN" altLang="en-US" dirty="0"/>
          </a:p>
        </p:txBody>
      </p:sp>
      <p:sp>
        <p:nvSpPr>
          <p:cNvPr id="3" name="标题 2"/>
          <p:cNvSpPr>
            <a:spLocks noGrp="1"/>
          </p:cNvSpPr>
          <p:nvPr>
            <p:ph type="title"/>
          </p:nvPr>
        </p:nvSpPr>
        <p:spPr/>
        <p:txBody>
          <a:bodyPr/>
          <a:lstStyle/>
          <a:p>
            <a:r>
              <a:rPr lang="zh-CN" altLang="en-US" dirty="0" smtClean="0"/>
              <a:t>串行口相关函数</a:t>
            </a:r>
            <a:endParaRPr lang="zh-CN" altLang="en-US" dirty="0"/>
          </a:p>
        </p:txBody>
      </p:sp>
      <p:pic>
        <p:nvPicPr>
          <p:cNvPr id="4" name="图片 3"/>
          <p:cNvPicPr>
            <a:picLocks noChangeAspect="1"/>
          </p:cNvPicPr>
          <p:nvPr/>
        </p:nvPicPr>
        <p:blipFill>
          <a:blip r:embed="rId4"/>
          <a:stretch>
            <a:fillRect/>
          </a:stretch>
        </p:blipFill>
        <p:spPr>
          <a:xfrm>
            <a:off x="1318076" y="3094919"/>
            <a:ext cx="4960804" cy="1893641"/>
          </a:xfrm>
          <a:prstGeom prst="rect">
            <a:avLst/>
          </a:prstGeom>
        </p:spPr>
      </p:pic>
      <p:pic>
        <p:nvPicPr>
          <p:cNvPr id="5" name="图片 4"/>
          <p:cNvPicPr>
            <a:picLocks noChangeAspect="1"/>
          </p:cNvPicPr>
          <p:nvPr/>
        </p:nvPicPr>
        <p:blipFill>
          <a:blip r:embed="rId5"/>
          <a:stretch>
            <a:fillRect/>
          </a:stretch>
        </p:blipFill>
        <p:spPr>
          <a:xfrm>
            <a:off x="6938254" y="2431054"/>
            <a:ext cx="2430991" cy="4176122"/>
          </a:xfrm>
          <a:prstGeom prst="rect">
            <a:avLst/>
          </a:prstGeom>
        </p:spPr>
      </p:pic>
      <p:pic>
        <p:nvPicPr>
          <p:cNvPr id="6" name="No.298 Donghanyang Road 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3413169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6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与之前实验类似，</a:t>
            </a:r>
            <a:r>
              <a:rPr lang="en-US" altLang="zh-CN" dirty="0" smtClean="0"/>
              <a:t>UART</a:t>
            </a:r>
            <a:r>
              <a:rPr lang="zh-CN" altLang="en-US" dirty="0" smtClean="0"/>
              <a:t>中断后，利用</a:t>
            </a:r>
            <a:r>
              <a:rPr lang="en-US" altLang="zh-CN" dirty="0" smtClean="0"/>
              <a:t>p</a:t>
            </a:r>
            <a:r>
              <a:rPr lang="zh-CN" altLang="en-US" dirty="0" smtClean="0"/>
              <a:t>数组按位接收发来的命令。</a:t>
            </a:r>
            <a:endParaRPr lang="zh-CN" altLang="en-US" dirty="0"/>
          </a:p>
        </p:txBody>
      </p:sp>
      <p:sp>
        <p:nvSpPr>
          <p:cNvPr id="3" name="标题 2"/>
          <p:cNvSpPr>
            <a:spLocks noGrp="1"/>
          </p:cNvSpPr>
          <p:nvPr>
            <p:ph type="title"/>
          </p:nvPr>
        </p:nvSpPr>
        <p:spPr/>
        <p:txBody>
          <a:bodyPr/>
          <a:lstStyle/>
          <a:p>
            <a:r>
              <a:rPr lang="zh-CN" altLang="en-US" dirty="0" smtClean="0"/>
              <a:t>接收超级终端发来的命令</a:t>
            </a:r>
            <a:endParaRPr lang="zh-CN" altLang="en-US" dirty="0"/>
          </a:p>
        </p:txBody>
      </p:sp>
      <p:pic>
        <p:nvPicPr>
          <p:cNvPr id="5" name="图片 4"/>
          <p:cNvPicPr>
            <a:picLocks noChangeAspect="1"/>
          </p:cNvPicPr>
          <p:nvPr/>
        </p:nvPicPr>
        <p:blipFill>
          <a:blip r:embed="rId4"/>
          <a:stretch>
            <a:fillRect/>
          </a:stretch>
        </p:blipFill>
        <p:spPr>
          <a:xfrm>
            <a:off x="1069435" y="3012368"/>
            <a:ext cx="10341411" cy="2026992"/>
          </a:xfrm>
          <a:prstGeom prst="rect">
            <a:avLst/>
          </a:prstGeom>
        </p:spPr>
      </p:pic>
      <p:pic>
        <p:nvPicPr>
          <p:cNvPr id="6" name="No.298 Donghanyang Road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2356178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GET+TIME</a:t>
            </a:r>
            <a:r>
              <a:rPr lang="zh-CN" altLang="en-US" dirty="0" smtClean="0"/>
              <a:t>命令让实验板发回时间，</a:t>
            </a:r>
            <a:r>
              <a:rPr lang="en-US" altLang="zh-CN" dirty="0" smtClean="0"/>
              <a:t>GET+DATA</a:t>
            </a:r>
            <a:r>
              <a:rPr lang="zh-CN" altLang="en-US" dirty="0" smtClean="0"/>
              <a:t>命令让实验板发回日期。这里发回的时间都是</a:t>
            </a:r>
            <a:r>
              <a:rPr lang="en-US" altLang="zh-CN" dirty="0" smtClean="0"/>
              <a:t>24</a:t>
            </a:r>
            <a:r>
              <a:rPr lang="zh-CN" altLang="en-US" dirty="0" smtClean="0"/>
              <a:t>小时制的。检测</a:t>
            </a:r>
            <a:r>
              <a:rPr lang="en-US" altLang="zh-CN" dirty="0" smtClean="0"/>
              <a:t>p</a:t>
            </a:r>
            <a:r>
              <a:rPr lang="zh-CN" altLang="en-US" dirty="0" smtClean="0"/>
              <a:t>数组的特定位即可识别命令，将要发回的信息按位输入</a:t>
            </a:r>
            <a:r>
              <a:rPr lang="en-US" altLang="zh-CN" dirty="0" smtClean="0"/>
              <a:t>buf1</a:t>
            </a:r>
            <a:r>
              <a:rPr lang="zh-CN" altLang="en-US" dirty="0" smtClean="0"/>
              <a:t>数组再非阻塞发回即可。最后把数组和中间变量清零准备接收下一次命令。</a:t>
            </a:r>
            <a:endParaRPr lang="en-US" altLang="zh-CN" dirty="0" smtClean="0"/>
          </a:p>
          <a:p>
            <a:r>
              <a:rPr lang="zh-CN" altLang="en-US" dirty="0" smtClean="0"/>
              <a:t>这里把</a:t>
            </a:r>
            <a:r>
              <a:rPr lang="en-US" altLang="zh-CN" dirty="0" smtClean="0"/>
              <a:t>char</a:t>
            </a:r>
            <a:r>
              <a:rPr lang="zh-CN" altLang="en-US" dirty="0" smtClean="0"/>
              <a:t>数组全部赋值</a:t>
            </a:r>
            <a:r>
              <a:rPr lang="en-US" altLang="zh-CN" dirty="0" smtClean="0"/>
              <a:t>0</a:t>
            </a:r>
            <a:r>
              <a:rPr lang="zh-CN" altLang="en-US" dirty="0" smtClean="0"/>
              <a:t>，看似错误实则大妙。</a:t>
            </a:r>
            <a:r>
              <a:rPr lang="zh-CN" altLang="en-US" dirty="0"/>
              <a:t>数字</a:t>
            </a:r>
            <a:r>
              <a:rPr lang="zh-CN" altLang="en-US" dirty="0" smtClean="0"/>
              <a:t>在</a:t>
            </a:r>
            <a:r>
              <a:rPr lang="en-US" altLang="zh-CN" dirty="0" smtClean="0"/>
              <a:t>char</a:t>
            </a:r>
            <a:r>
              <a:rPr lang="zh-CN" altLang="en-US" dirty="0" smtClean="0"/>
              <a:t>看来是</a:t>
            </a:r>
            <a:r>
              <a:rPr lang="en-US" altLang="zh-CN" dirty="0" err="1" smtClean="0"/>
              <a:t>ascll</a:t>
            </a:r>
            <a:r>
              <a:rPr lang="zh-CN" altLang="en-US" dirty="0" smtClean="0"/>
              <a:t>码，</a:t>
            </a:r>
            <a:r>
              <a:rPr lang="en-US" altLang="zh-CN" dirty="0" smtClean="0"/>
              <a:t>0</a:t>
            </a:r>
            <a:r>
              <a:rPr lang="zh-CN" altLang="en-US" dirty="0" smtClean="0"/>
              <a:t>恰好是空。</a:t>
            </a:r>
            <a:endParaRPr lang="zh-CN" altLang="en-US" dirty="0"/>
          </a:p>
        </p:txBody>
      </p:sp>
      <p:sp>
        <p:nvSpPr>
          <p:cNvPr id="3" name="标题 2"/>
          <p:cNvSpPr>
            <a:spLocks noGrp="1"/>
          </p:cNvSpPr>
          <p:nvPr>
            <p:ph type="title"/>
          </p:nvPr>
        </p:nvSpPr>
        <p:spPr/>
        <p:txBody>
          <a:bodyPr/>
          <a:lstStyle/>
          <a:p>
            <a:r>
              <a:rPr lang="en-US" altLang="zh-CN" dirty="0" smtClean="0"/>
              <a:t>GET+TIME</a:t>
            </a:r>
            <a:r>
              <a:rPr lang="zh-CN" altLang="en-US" dirty="0" smtClean="0"/>
              <a:t>和</a:t>
            </a:r>
            <a:r>
              <a:rPr lang="en-US" altLang="zh-CN" dirty="0" smtClean="0"/>
              <a:t>GET+DATA</a:t>
            </a:r>
            <a:r>
              <a:rPr lang="zh-CN" altLang="en-US" dirty="0" smtClean="0"/>
              <a:t>命令</a:t>
            </a:r>
            <a:endParaRPr lang="zh-CN" altLang="en-US" dirty="0"/>
          </a:p>
        </p:txBody>
      </p:sp>
      <p:pic>
        <p:nvPicPr>
          <p:cNvPr id="4" name="图片 3"/>
          <p:cNvPicPr>
            <a:picLocks noChangeAspect="1"/>
          </p:cNvPicPr>
          <p:nvPr/>
        </p:nvPicPr>
        <p:blipFill>
          <a:blip r:embed="rId4"/>
          <a:stretch>
            <a:fillRect/>
          </a:stretch>
        </p:blipFill>
        <p:spPr>
          <a:xfrm>
            <a:off x="1545442" y="3329158"/>
            <a:ext cx="3717437" cy="3191148"/>
          </a:xfrm>
          <a:prstGeom prst="rect">
            <a:avLst/>
          </a:prstGeom>
        </p:spPr>
      </p:pic>
      <p:pic>
        <p:nvPicPr>
          <p:cNvPr id="5" name="图片 4"/>
          <p:cNvPicPr>
            <a:picLocks noChangeAspect="1"/>
          </p:cNvPicPr>
          <p:nvPr/>
        </p:nvPicPr>
        <p:blipFill>
          <a:blip r:embed="rId5"/>
          <a:stretch>
            <a:fillRect/>
          </a:stretch>
        </p:blipFill>
        <p:spPr>
          <a:xfrm>
            <a:off x="6716961" y="3329158"/>
            <a:ext cx="3650542" cy="3191148"/>
          </a:xfrm>
          <a:prstGeom prst="rect">
            <a:avLst/>
          </a:prstGeom>
        </p:spPr>
      </p:pic>
      <p:pic>
        <p:nvPicPr>
          <p:cNvPr id="6" name="No.298 Donghanyang Road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065691"/>
            <a:ext cx="487363" cy="487363"/>
          </a:xfrm>
          <a:prstGeom prst="rect">
            <a:avLst/>
          </a:prstGeom>
        </p:spPr>
      </p:pic>
    </p:spTree>
    <p:extLst>
      <p:ext uri="{BB962C8B-B14F-4D97-AF65-F5344CB8AC3E}">
        <p14:creationId xmlns:p14="http://schemas.microsoft.com/office/powerpoint/2010/main" val="569112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处理操作也很简单，直接把命令中的设置值拿去改变相关变量即可。成功接收命令就回复一个成功的字符串。这里不用考虑</a:t>
            </a:r>
            <a:r>
              <a:rPr lang="en-US" altLang="zh-CN" dirty="0" smtClean="0"/>
              <a:t>12</a:t>
            </a:r>
            <a:r>
              <a:rPr lang="zh-CN" altLang="en-US" dirty="0" smtClean="0"/>
              <a:t>小时制的问题。因为</a:t>
            </a:r>
            <a:r>
              <a:rPr lang="en-US" altLang="zh-CN" dirty="0" smtClean="0"/>
              <a:t>12</a:t>
            </a:r>
            <a:r>
              <a:rPr lang="zh-CN" altLang="en-US" dirty="0" smtClean="0"/>
              <a:t>小时制的显示是根据</a:t>
            </a:r>
            <a:r>
              <a:rPr lang="en-US" altLang="zh-CN" dirty="0" smtClean="0"/>
              <a:t>24</a:t>
            </a:r>
            <a:r>
              <a:rPr lang="zh-CN" altLang="en-US" dirty="0" smtClean="0"/>
              <a:t>小时制的变量计算得到的，直接改变</a:t>
            </a:r>
            <a:r>
              <a:rPr lang="en-US" altLang="zh-CN" dirty="0" smtClean="0"/>
              <a:t>24</a:t>
            </a:r>
            <a:r>
              <a:rPr lang="zh-CN" altLang="en-US" dirty="0" smtClean="0"/>
              <a:t>小时制的变量即可。</a:t>
            </a:r>
            <a:endParaRPr lang="zh-CN" altLang="en-US" dirty="0"/>
          </a:p>
        </p:txBody>
      </p:sp>
      <p:sp>
        <p:nvSpPr>
          <p:cNvPr id="3" name="标题 2"/>
          <p:cNvSpPr>
            <a:spLocks noGrp="1"/>
          </p:cNvSpPr>
          <p:nvPr>
            <p:ph type="title"/>
          </p:nvPr>
        </p:nvSpPr>
        <p:spPr/>
        <p:txBody>
          <a:bodyPr/>
          <a:lstStyle/>
          <a:p>
            <a:r>
              <a:rPr lang="en-US" altLang="zh-CN" dirty="0" smtClean="0"/>
              <a:t>DSET</a:t>
            </a:r>
            <a:r>
              <a:rPr lang="zh-CN" altLang="en-US" dirty="0" smtClean="0"/>
              <a:t>和</a:t>
            </a:r>
            <a:r>
              <a:rPr lang="en-US" altLang="zh-CN" dirty="0" smtClean="0"/>
              <a:t>TSET</a:t>
            </a:r>
            <a:r>
              <a:rPr lang="zh-CN" altLang="en-US" dirty="0" smtClean="0"/>
              <a:t>命令</a:t>
            </a:r>
            <a:endParaRPr lang="zh-CN" altLang="en-US" dirty="0"/>
          </a:p>
        </p:txBody>
      </p:sp>
      <p:pic>
        <p:nvPicPr>
          <p:cNvPr id="4" name="图片 3"/>
          <p:cNvPicPr>
            <a:picLocks noChangeAspect="1"/>
          </p:cNvPicPr>
          <p:nvPr/>
        </p:nvPicPr>
        <p:blipFill>
          <a:blip r:embed="rId4"/>
          <a:stretch>
            <a:fillRect/>
          </a:stretch>
        </p:blipFill>
        <p:spPr>
          <a:xfrm>
            <a:off x="829145" y="3167284"/>
            <a:ext cx="4688381" cy="2735676"/>
          </a:xfrm>
          <a:prstGeom prst="rect">
            <a:avLst/>
          </a:prstGeom>
        </p:spPr>
      </p:pic>
      <p:pic>
        <p:nvPicPr>
          <p:cNvPr id="5" name="图片 4"/>
          <p:cNvPicPr>
            <a:picLocks noChangeAspect="1"/>
          </p:cNvPicPr>
          <p:nvPr/>
        </p:nvPicPr>
        <p:blipFill>
          <a:blip r:embed="rId5"/>
          <a:stretch>
            <a:fillRect/>
          </a:stretch>
        </p:blipFill>
        <p:spPr>
          <a:xfrm>
            <a:off x="6240141" y="3167284"/>
            <a:ext cx="5633394" cy="2735676"/>
          </a:xfrm>
          <a:prstGeom prst="rect">
            <a:avLst/>
          </a:prstGeom>
        </p:spPr>
      </p:pic>
      <p:pic>
        <p:nvPicPr>
          <p:cNvPr id="6" name="No.298 Donghanyang Road 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008368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7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这里还是仅以闹钟</a:t>
            </a:r>
            <a:r>
              <a:rPr lang="en-US" altLang="zh-CN" dirty="0" smtClean="0"/>
              <a:t>1</a:t>
            </a:r>
            <a:r>
              <a:rPr lang="zh-CN" altLang="en-US" dirty="0" smtClean="0"/>
              <a:t>为例。直接修改对应的变量，然后将</a:t>
            </a:r>
            <a:r>
              <a:rPr lang="en-US" altLang="zh-CN" dirty="0" smtClean="0"/>
              <a:t>alarm1enable</a:t>
            </a:r>
            <a:r>
              <a:rPr lang="zh-CN" altLang="en-US" dirty="0" smtClean="0"/>
              <a:t>置为</a:t>
            </a:r>
            <a:r>
              <a:rPr lang="en-US" altLang="zh-CN" dirty="0" smtClean="0"/>
              <a:t>1</a:t>
            </a:r>
            <a:r>
              <a:rPr lang="zh-CN" altLang="en-US" dirty="0" smtClean="0"/>
              <a:t>即可。之后的工作完全由之前的闹钟到时模块处理。</a:t>
            </a:r>
            <a:endParaRPr lang="zh-CN" altLang="en-US" dirty="0"/>
          </a:p>
        </p:txBody>
      </p:sp>
      <p:sp>
        <p:nvSpPr>
          <p:cNvPr id="3" name="标题 2"/>
          <p:cNvSpPr>
            <a:spLocks noGrp="1"/>
          </p:cNvSpPr>
          <p:nvPr>
            <p:ph type="title"/>
          </p:nvPr>
        </p:nvSpPr>
        <p:spPr/>
        <p:txBody>
          <a:bodyPr/>
          <a:lstStyle/>
          <a:p>
            <a:r>
              <a:rPr lang="zh-CN" altLang="en-US" dirty="0" smtClean="0"/>
              <a:t>闹钟设置命令</a:t>
            </a:r>
            <a:endParaRPr lang="zh-CN" altLang="en-US" dirty="0"/>
          </a:p>
        </p:txBody>
      </p:sp>
      <p:pic>
        <p:nvPicPr>
          <p:cNvPr id="4" name="图片 3"/>
          <p:cNvPicPr>
            <a:picLocks noChangeAspect="1"/>
          </p:cNvPicPr>
          <p:nvPr/>
        </p:nvPicPr>
        <p:blipFill>
          <a:blip r:embed="rId4"/>
          <a:stretch>
            <a:fillRect/>
          </a:stretch>
        </p:blipFill>
        <p:spPr>
          <a:xfrm>
            <a:off x="3961508" y="2638297"/>
            <a:ext cx="4550115" cy="3660903"/>
          </a:xfrm>
          <a:prstGeom prst="rect">
            <a:avLst/>
          </a:prstGeom>
        </p:spPr>
      </p:pic>
      <p:pic>
        <p:nvPicPr>
          <p:cNvPr id="5" name="No.298 Donghanyang Road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7066" y="6055518"/>
            <a:ext cx="487363" cy="487363"/>
          </a:xfrm>
          <a:prstGeom prst="rect">
            <a:avLst/>
          </a:prstGeom>
        </p:spPr>
      </p:pic>
    </p:spTree>
    <p:extLst>
      <p:ext uri="{BB962C8B-B14F-4D97-AF65-F5344CB8AC3E}">
        <p14:creationId xmlns:p14="http://schemas.microsoft.com/office/powerpoint/2010/main" val="8923215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3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直接调用</a:t>
            </a:r>
            <a:r>
              <a:rPr lang="en-US" altLang="zh-CN" dirty="0" err="1" smtClean="0"/>
              <a:t>SysCtlReset</a:t>
            </a:r>
            <a:r>
              <a:rPr lang="zh-CN" altLang="en-US" dirty="0" smtClean="0"/>
              <a:t>函数就可以了，非常简单。</a:t>
            </a:r>
            <a:endParaRPr lang="zh-CN" altLang="en-US" dirty="0"/>
          </a:p>
        </p:txBody>
      </p:sp>
      <p:sp>
        <p:nvSpPr>
          <p:cNvPr id="3" name="标题 2"/>
          <p:cNvSpPr>
            <a:spLocks noGrp="1"/>
          </p:cNvSpPr>
          <p:nvPr>
            <p:ph type="title"/>
          </p:nvPr>
        </p:nvSpPr>
        <p:spPr/>
        <p:txBody>
          <a:bodyPr/>
          <a:lstStyle/>
          <a:p>
            <a:r>
              <a:rPr lang="zh-CN" altLang="en-US" dirty="0" smtClean="0"/>
              <a:t>系统重启命令</a:t>
            </a:r>
            <a:endParaRPr lang="zh-CN" altLang="en-US" dirty="0"/>
          </a:p>
        </p:txBody>
      </p:sp>
      <p:pic>
        <p:nvPicPr>
          <p:cNvPr id="4" name="图片 3"/>
          <p:cNvPicPr>
            <a:picLocks noChangeAspect="1"/>
          </p:cNvPicPr>
          <p:nvPr/>
        </p:nvPicPr>
        <p:blipFill>
          <a:blip r:embed="rId4"/>
          <a:stretch>
            <a:fillRect/>
          </a:stretch>
        </p:blipFill>
        <p:spPr>
          <a:xfrm>
            <a:off x="3245623" y="2603336"/>
            <a:ext cx="5989651" cy="3076104"/>
          </a:xfrm>
          <a:prstGeom prst="rect">
            <a:avLst/>
          </a:prstGeom>
        </p:spPr>
      </p:pic>
      <p:pic>
        <p:nvPicPr>
          <p:cNvPr id="5" name="No.298 Donghanyang Road 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34785373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8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先模仿</a:t>
            </a:r>
            <a:r>
              <a:rPr lang="en-US" altLang="zh-CN" dirty="0" smtClean="0"/>
              <a:t>TI</a:t>
            </a:r>
            <a:r>
              <a:rPr lang="zh-CN" altLang="en-US" dirty="0" smtClean="0"/>
              <a:t>公司提供的例程进行初始化。</a:t>
            </a:r>
            <a:endParaRPr lang="en-US" altLang="zh-CN" dirty="0" smtClean="0"/>
          </a:p>
          <a:p>
            <a:r>
              <a:rPr lang="zh-CN" altLang="en-US" dirty="0" smtClean="0"/>
              <a:t>在主函数一开始就调用初始化函数。</a:t>
            </a:r>
            <a:endParaRPr lang="zh-CN" altLang="en-US" dirty="0"/>
          </a:p>
        </p:txBody>
      </p:sp>
      <p:sp>
        <p:nvSpPr>
          <p:cNvPr id="3" name="标题 2"/>
          <p:cNvSpPr>
            <a:spLocks noGrp="1"/>
          </p:cNvSpPr>
          <p:nvPr>
            <p:ph type="title"/>
          </p:nvPr>
        </p:nvSpPr>
        <p:spPr/>
        <p:txBody>
          <a:bodyPr/>
          <a:lstStyle/>
          <a:p>
            <a:r>
              <a:rPr lang="zh-CN" altLang="en-US" dirty="0" smtClean="0"/>
              <a:t>扩展</a:t>
            </a:r>
            <a:r>
              <a:rPr lang="zh-CN" altLang="en-US" dirty="0"/>
              <a:t>一</a:t>
            </a:r>
            <a:r>
              <a:rPr lang="zh-CN" altLang="en-US" dirty="0" smtClean="0"/>
              <a:t>：串口回显温度</a:t>
            </a:r>
            <a:endParaRPr lang="zh-CN" altLang="en-US" dirty="0"/>
          </a:p>
        </p:txBody>
      </p:sp>
      <p:pic>
        <p:nvPicPr>
          <p:cNvPr id="4" name="图片 3"/>
          <p:cNvPicPr>
            <a:picLocks noChangeAspect="1"/>
          </p:cNvPicPr>
          <p:nvPr/>
        </p:nvPicPr>
        <p:blipFill>
          <a:blip r:embed="rId4"/>
          <a:stretch>
            <a:fillRect/>
          </a:stretch>
        </p:blipFill>
        <p:spPr>
          <a:xfrm>
            <a:off x="2721345" y="3597739"/>
            <a:ext cx="6119390" cy="1097375"/>
          </a:xfrm>
          <a:prstGeom prst="rect">
            <a:avLst/>
          </a:prstGeom>
        </p:spPr>
      </p:pic>
      <p:pic>
        <p:nvPicPr>
          <p:cNvPr id="5" name="图片 4"/>
          <p:cNvPicPr>
            <a:picLocks noChangeAspect="1"/>
          </p:cNvPicPr>
          <p:nvPr/>
        </p:nvPicPr>
        <p:blipFill>
          <a:blip r:embed="rId5"/>
          <a:stretch>
            <a:fillRect/>
          </a:stretch>
        </p:blipFill>
        <p:spPr>
          <a:xfrm>
            <a:off x="4660803" y="4832329"/>
            <a:ext cx="2240474" cy="716342"/>
          </a:xfrm>
          <a:prstGeom prst="rect">
            <a:avLst/>
          </a:prstGeom>
        </p:spPr>
      </p:pic>
      <p:pic>
        <p:nvPicPr>
          <p:cNvPr id="6" name="No.298 Donghanyang Road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24087498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5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收到温度回显命令后对温度进行采样。注意</a:t>
            </a:r>
            <a:r>
              <a:rPr lang="en-US" altLang="zh-CN" dirty="0" smtClean="0"/>
              <a:t>409</a:t>
            </a:r>
            <a:r>
              <a:rPr lang="zh-CN" altLang="en-US" dirty="0" smtClean="0"/>
              <a:t>行函数，该温度函数的依据是实验板手册。</a:t>
            </a:r>
            <a:endParaRPr lang="en-US" altLang="zh-CN" dirty="0" smtClean="0"/>
          </a:p>
          <a:p>
            <a:r>
              <a:rPr lang="zh-CN" altLang="en-US" dirty="0" smtClean="0"/>
              <a:t>由于</a:t>
            </a:r>
            <a:r>
              <a:rPr lang="en-US" altLang="zh-CN" dirty="0" err="1" smtClean="0"/>
              <a:t>keil</a:t>
            </a:r>
            <a:r>
              <a:rPr lang="zh-CN" altLang="en-US" dirty="0" smtClean="0"/>
              <a:t>在浮点数规格化输出时遇到了问题，被迫用两个整型变量</a:t>
            </a:r>
            <a:r>
              <a:rPr lang="en-US" altLang="zh-CN" dirty="0" smtClean="0"/>
              <a:t>tmp1</a:t>
            </a:r>
            <a:r>
              <a:rPr lang="zh-CN" altLang="en-US" dirty="0" smtClean="0"/>
              <a:t>和</a:t>
            </a:r>
            <a:r>
              <a:rPr lang="en-US" altLang="zh-CN" dirty="0" smtClean="0"/>
              <a:t>tmp2</a:t>
            </a:r>
            <a:r>
              <a:rPr lang="zh-CN" altLang="en-US" dirty="0" smtClean="0"/>
              <a:t>获得温度的整数部分和小数点前两位部分，再输出。</a:t>
            </a:r>
            <a:endParaRPr lang="en-US" altLang="zh-CN" dirty="0" smtClean="0"/>
          </a:p>
          <a:p>
            <a:r>
              <a:rPr lang="zh-CN" altLang="en-US" dirty="0" smtClean="0"/>
              <a:t>有时候因为小数点后一位或两位是</a:t>
            </a:r>
            <a:r>
              <a:rPr lang="en-US" altLang="zh-CN" dirty="0" smtClean="0"/>
              <a:t>0</a:t>
            </a:r>
            <a:r>
              <a:rPr lang="zh-CN" altLang="en-US" dirty="0" smtClean="0"/>
              <a:t>，导致输出空格而不是</a:t>
            </a:r>
            <a:r>
              <a:rPr lang="en-US" altLang="zh-CN" dirty="0" smtClean="0"/>
              <a:t>0</a:t>
            </a:r>
            <a:r>
              <a:rPr lang="zh-CN" altLang="en-US" dirty="0" smtClean="0"/>
              <a:t>，因此需要分类讨论，在输出的时候进行补偿。</a:t>
            </a:r>
            <a:endParaRPr lang="zh-CN" altLang="en-US" dirty="0"/>
          </a:p>
        </p:txBody>
      </p:sp>
      <p:sp>
        <p:nvSpPr>
          <p:cNvPr id="3" name="标题 2"/>
          <p:cNvSpPr>
            <a:spLocks noGrp="1"/>
          </p:cNvSpPr>
          <p:nvPr>
            <p:ph type="title"/>
          </p:nvPr>
        </p:nvSpPr>
        <p:spPr/>
        <p:txBody>
          <a:bodyPr/>
          <a:lstStyle/>
          <a:p>
            <a:r>
              <a:rPr lang="zh-CN" altLang="en-US" dirty="0"/>
              <a:t>扩展一：串口回显</a:t>
            </a:r>
            <a:r>
              <a:rPr lang="zh-CN" altLang="en-US" dirty="0" smtClean="0"/>
              <a:t>温度（续）</a:t>
            </a:r>
            <a:endParaRPr lang="zh-CN" altLang="en-US" dirty="0"/>
          </a:p>
        </p:txBody>
      </p:sp>
      <p:pic>
        <p:nvPicPr>
          <p:cNvPr id="5" name="图片 4"/>
          <p:cNvPicPr>
            <a:picLocks noChangeAspect="1"/>
          </p:cNvPicPr>
          <p:nvPr/>
        </p:nvPicPr>
        <p:blipFill>
          <a:blip r:embed="rId4"/>
          <a:stretch>
            <a:fillRect/>
          </a:stretch>
        </p:blipFill>
        <p:spPr>
          <a:xfrm>
            <a:off x="1457373" y="3785879"/>
            <a:ext cx="4573701" cy="2821297"/>
          </a:xfrm>
          <a:prstGeom prst="rect">
            <a:avLst/>
          </a:prstGeom>
        </p:spPr>
      </p:pic>
      <p:pic>
        <p:nvPicPr>
          <p:cNvPr id="6" name="图片 5"/>
          <p:cNvPicPr>
            <a:picLocks noChangeAspect="1"/>
          </p:cNvPicPr>
          <p:nvPr/>
        </p:nvPicPr>
        <p:blipFill>
          <a:blip r:embed="rId5"/>
          <a:stretch>
            <a:fillRect/>
          </a:stretch>
        </p:blipFill>
        <p:spPr>
          <a:xfrm>
            <a:off x="6240141" y="3785879"/>
            <a:ext cx="3604572" cy="2697714"/>
          </a:xfrm>
          <a:prstGeom prst="rect">
            <a:avLst/>
          </a:prstGeom>
        </p:spPr>
      </p:pic>
      <p:pic>
        <p:nvPicPr>
          <p:cNvPr id="7" name="No.298 Donghanyang Road 3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5996230"/>
            <a:ext cx="487363" cy="487363"/>
          </a:xfrm>
          <a:prstGeom prst="rect">
            <a:avLst/>
          </a:prstGeom>
        </p:spPr>
      </p:pic>
    </p:spTree>
    <p:extLst>
      <p:ext uri="{BB962C8B-B14F-4D97-AF65-F5344CB8AC3E}">
        <p14:creationId xmlns:p14="http://schemas.microsoft.com/office/powerpoint/2010/main" val="2995207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14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由于学号只需要显示一次，因此不需要放入</a:t>
            </a:r>
            <a:r>
              <a:rPr lang="en-US" altLang="zh-CN" dirty="0" smtClean="0"/>
              <a:t>while</a:t>
            </a:r>
            <a:r>
              <a:rPr lang="zh-CN" altLang="en-US" dirty="0" smtClean="0"/>
              <a:t>（</a:t>
            </a:r>
            <a:r>
              <a:rPr lang="en-US" altLang="zh-CN" dirty="0" smtClean="0"/>
              <a:t>1</a:t>
            </a:r>
            <a:r>
              <a:rPr lang="zh-CN" altLang="en-US" dirty="0" smtClean="0"/>
              <a:t>）中，写在它前面即可。软件定时不很准确，经过实验与测量，确定循环</a:t>
            </a:r>
            <a:r>
              <a:rPr lang="en-US" altLang="zh-CN" dirty="0" smtClean="0"/>
              <a:t>600</a:t>
            </a:r>
            <a:r>
              <a:rPr lang="zh-CN" altLang="en-US" dirty="0" smtClean="0"/>
              <a:t>次就可以达到</a:t>
            </a:r>
            <a:r>
              <a:rPr lang="en-US" altLang="zh-CN" dirty="0" smtClean="0"/>
              <a:t>1</a:t>
            </a:r>
            <a:r>
              <a:rPr lang="zh-CN" altLang="en-US" dirty="0" smtClean="0"/>
              <a:t>秒。</a:t>
            </a:r>
            <a:endParaRPr lang="zh-CN" altLang="en-US" dirty="0"/>
          </a:p>
        </p:txBody>
      </p:sp>
      <p:sp>
        <p:nvSpPr>
          <p:cNvPr id="3" name="标题 2"/>
          <p:cNvSpPr>
            <a:spLocks noGrp="1"/>
          </p:cNvSpPr>
          <p:nvPr>
            <p:ph type="title"/>
          </p:nvPr>
        </p:nvSpPr>
        <p:spPr/>
        <p:txBody>
          <a:bodyPr/>
          <a:lstStyle/>
          <a:p>
            <a:r>
              <a:rPr lang="zh-CN" altLang="en-US" dirty="0" smtClean="0"/>
              <a:t>学号显示</a:t>
            </a:r>
            <a:endParaRPr lang="zh-CN" altLang="en-US" dirty="0"/>
          </a:p>
        </p:txBody>
      </p:sp>
      <p:pic>
        <p:nvPicPr>
          <p:cNvPr id="4" name="图片 3"/>
          <p:cNvPicPr>
            <a:picLocks noChangeAspect="1"/>
          </p:cNvPicPr>
          <p:nvPr/>
        </p:nvPicPr>
        <p:blipFill>
          <a:blip r:embed="rId4"/>
          <a:stretch>
            <a:fillRect/>
          </a:stretch>
        </p:blipFill>
        <p:spPr>
          <a:xfrm>
            <a:off x="278485" y="2710600"/>
            <a:ext cx="6088400" cy="3896576"/>
          </a:xfrm>
          <a:prstGeom prst="rect">
            <a:avLst/>
          </a:prstGeom>
        </p:spPr>
      </p:pic>
      <p:pic>
        <p:nvPicPr>
          <p:cNvPr id="5" name="图片 4"/>
          <p:cNvPicPr>
            <a:picLocks noChangeAspect="1"/>
          </p:cNvPicPr>
          <p:nvPr/>
        </p:nvPicPr>
        <p:blipFill>
          <a:blip r:embed="rId5"/>
          <a:stretch>
            <a:fillRect/>
          </a:stretch>
        </p:blipFill>
        <p:spPr>
          <a:xfrm>
            <a:off x="6240141" y="4130548"/>
            <a:ext cx="5464517" cy="917278"/>
          </a:xfrm>
          <a:prstGeom prst="rect">
            <a:avLst/>
          </a:prstGeom>
        </p:spPr>
      </p:pic>
      <p:pic>
        <p:nvPicPr>
          <p:cNvPr id="7" name="No.298 Donghanyang Road 4(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17295" y="5980411"/>
            <a:ext cx="487363" cy="487363"/>
          </a:xfrm>
          <a:prstGeom prst="rect">
            <a:avLst/>
          </a:prstGeom>
        </p:spPr>
      </p:pic>
    </p:spTree>
    <p:extLst>
      <p:ext uri="{BB962C8B-B14F-4D97-AF65-F5344CB8AC3E}">
        <p14:creationId xmlns:p14="http://schemas.microsoft.com/office/powerpoint/2010/main" val="2044805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3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当收到的命令不属于以上几个命令时，发回非法命令的字符串。</a:t>
            </a:r>
            <a:endParaRPr lang="zh-CN" altLang="en-US" dirty="0"/>
          </a:p>
        </p:txBody>
      </p:sp>
      <p:sp>
        <p:nvSpPr>
          <p:cNvPr id="3" name="标题 2"/>
          <p:cNvSpPr>
            <a:spLocks noGrp="1"/>
          </p:cNvSpPr>
          <p:nvPr>
            <p:ph type="title"/>
          </p:nvPr>
        </p:nvSpPr>
        <p:spPr/>
        <p:txBody>
          <a:bodyPr/>
          <a:lstStyle/>
          <a:p>
            <a:r>
              <a:rPr lang="zh-CN" altLang="en-US" dirty="0" smtClean="0"/>
              <a:t>非法命令</a:t>
            </a:r>
            <a:endParaRPr lang="zh-CN" altLang="en-US" dirty="0"/>
          </a:p>
        </p:txBody>
      </p:sp>
      <p:pic>
        <p:nvPicPr>
          <p:cNvPr id="4" name="图片 3"/>
          <p:cNvPicPr>
            <a:picLocks noChangeAspect="1"/>
          </p:cNvPicPr>
          <p:nvPr/>
        </p:nvPicPr>
        <p:blipFill>
          <a:blip r:embed="rId4"/>
          <a:stretch>
            <a:fillRect/>
          </a:stretch>
        </p:blipFill>
        <p:spPr>
          <a:xfrm>
            <a:off x="2827156" y="2680811"/>
            <a:ext cx="6825969" cy="2931232"/>
          </a:xfrm>
          <a:prstGeom prst="rect">
            <a:avLst/>
          </a:prstGeom>
        </p:spPr>
      </p:pic>
      <p:pic>
        <p:nvPicPr>
          <p:cNvPr id="5" name="No.298 Donghanyang Road 3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353384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该扩展是一个关于显示的问题，因此要略微改动一下显示模块。</a:t>
            </a:r>
            <a:endParaRPr lang="en-US" altLang="zh-CN" dirty="0" smtClean="0"/>
          </a:p>
          <a:p>
            <a:r>
              <a:rPr lang="zh-CN" altLang="en-US" dirty="0" smtClean="0"/>
              <a:t>采用红板按键（</a:t>
            </a:r>
            <a:r>
              <a:rPr lang="en-US" altLang="zh-CN" dirty="0" smtClean="0"/>
              <a:t>PJ0</a:t>
            </a:r>
            <a:r>
              <a:rPr lang="zh-CN" altLang="en-US" dirty="0" smtClean="0"/>
              <a:t>）作为按键。搬移来之前实验用过的</a:t>
            </a:r>
            <a:r>
              <a:rPr lang="en-US" altLang="zh-CN" dirty="0" smtClean="0"/>
              <a:t>GPIO</a:t>
            </a:r>
            <a:r>
              <a:rPr lang="zh-CN" altLang="en-US" dirty="0" smtClean="0"/>
              <a:t>中断代码。由于</a:t>
            </a:r>
            <a:r>
              <a:rPr lang="en-US" altLang="zh-CN" dirty="0" smtClean="0"/>
              <a:t>PJ0</a:t>
            </a:r>
            <a:r>
              <a:rPr lang="zh-CN" altLang="en-US" dirty="0" smtClean="0"/>
              <a:t>被使用了很多次，机械部件老化，有时候会出现抖动。</a:t>
            </a:r>
            <a:endParaRPr lang="zh-CN" altLang="en-US" dirty="0"/>
          </a:p>
        </p:txBody>
      </p:sp>
      <p:sp>
        <p:nvSpPr>
          <p:cNvPr id="3" name="标题 2"/>
          <p:cNvSpPr>
            <a:spLocks noGrp="1"/>
          </p:cNvSpPr>
          <p:nvPr>
            <p:ph type="title"/>
          </p:nvPr>
        </p:nvSpPr>
        <p:spPr/>
        <p:txBody>
          <a:bodyPr/>
          <a:lstStyle/>
          <a:p>
            <a:r>
              <a:rPr lang="zh-CN" altLang="en-US" dirty="0" smtClean="0"/>
              <a:t>扩展二：一键熄灭</a:t>
            </a:r>
            <a:r>
              <a:rPr lang="en-US" altLang="zh-CN" dirty="0" smtClean="0"/>
              <a:t>/</a:t>
            </a:r>
            <a:r>
              <a:rPr lang="zh-CN" altLang="en-US" dirty="0" smtClean="0"/>
              <a:t>点亮显示，闹钟到时自动唤醒</a:t>
            </a:r>
            <a:endParaRPr lang="zh-CN" altLang="en-US" dirty="0"/>
          </a:p>
        </p:txBody>
      </p:sp>
      <p:pic>
        <p:nvPicPr>
          <p:cNvPr id="4" name="图片 3"/>
          <p:cNvPicPr>
            <a:picLocks noChangeAspect="1"/>
          </p:cNvPicPr>
          <p:nvPr/>
        </p:nvPicPr>
        <p:blipFill>
          <a:blip r:embed="rId4"/>
          <a:stretch>
            <a:fillRect/>
          </a:stretch>
        </p:blipFill>
        <p:spPr>
          <a:xfrm>
            <a:off x="3934891" y="3235758"/>
            <a:ext cx="4610500" cy="1821338"/>
          </a:xfrm>
          <a:prstGeom prst="rect">
            <a:avLst/>
          </a:prstGeom>
        </p:spPr>
      </p:pic>
      <p:pic>
        <p:nvPicPr>
          <p:cNvPr id="5" name="图片 4"/>
          <p:cNvPicPr>
            <a:picLocks noChangeAspect="1"/>
          </p:cNvPicPr>
          <p:nvPr/>
        </p:nvPicPr>
        <p:blipFill>
          <a:blip r:embed="rId5"/>
          <a:stretch>
            <a:fillRect/>
          </a:stretch>
        </p:blipFill>
        <p:spPr>
          <a:xfrm>
            <a:off x="3934891" y="5420620"/>
            <a:ext cx="5105842" cy="823031"/>
          </a:xfrm>
          <a:prstGeom prst="rect">
            <a:avLst/>
          </a:prstGeom>
        </p:spPr>
      </p:pic>
      <p:pic>
        <p:nvPicPr>
          <p:cNvPr id="6" name="No.298 Donghanyang Road 3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074459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6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在先前的显示模块前加上关于</a:t>
            </a:r>
            <a:r>
              <a:rPr lang="en-US" altLang="zh-CN" dirty="0" smtClean="0"/>
              <a:t>stop</a:t>
            </a:r>
            <a:r>
              <a:rPr lang="zh-CN" altLang="en-US" dirty="0" smtClean="0"/>
              <a:t>的条件判断。在非</a:t>
            </a:r>
            <a:r>
              <a:rPr lang="en-US" altLang="zh-CN" dirty="0" smtClean="0"/>
              <a:t>stop</a:t>
            </a:r>
            <a:r>
              <a:rPr lang="zh-CN" altLang="en-US" dirty="0" smtClean="0"/>
              <a:t>时是正常显示的，在</a:t>
            </a:r>
            <a:r>
              <a:rPr lang="en-US" altLang="zh-CN" dirty="0" smtClean="0"/>
              <a:t>stop</a:t>
            </a:r>
            <a:r>
              <a:rPr lang="zh-CN" altLang="en-US" dirty="0" smtClean="0"/>
              <a:t>时全部把数码管</a:t>
            </a:r>
            <a:r>
              <a:rPr lang="en-US" altLang="zh-CN" dirty="0" smtClean="0"/>
              <a:t>port2</a:t>
            </a:r>
            <a:r>
              <a:rPr lang="zh-CN" altLang="en-US" dirty="0" smtClean="0"/>
              <a:t>写</a:t>
            </a:r>
            <a:r>
              <a:rPr lang="en-US" altLang="zh-CN" dirty="0" smtClean="0"/>
              <a:t>0</a:t>
            </a:r>
            <a:r>
              <a:rPr lang="zh-CN" altLang="en-US" dirty="0" smtClean="0"/>
              <a:t>，复制先前代码即可实现。</a:t>
            </a:r>
            <a:endParaRPr lang="zh-CN" altLang="en-US" dirty="0"/>
          </a:p>
        </p:txBody>
      </p:sp>
      <p:sp>
        <p:nvSpPr>
          <p:cNvPr id="3" name="标题 2"/>
          <p:cNvSpPr>
            <a:spLocks noGrp="1"/>
          </p:cNvSpPr>
          <p:nvPr>
            <p:ph type="title"/>
          </p:nvPr>
        </p:nvSpPr>
        <p:spPr/>
        <p:txBody>
          <a:bodyPr/>
          <a:lstStyle/>
          <a:p>
            <a:r>
              <a:rPr lang="zh-CN" altLang="en-US" dirty="0" smtClean="0"/>
              <a:t>扩展二：一键熄灭</a:t>
            </a:r>
            <a:r>
              <a:rPr lang="en-US" altLang="zh-CN" dirty="0" smtClean="0"/>
              <a:t>/</a:t>
            </a:r>
            <a:r>
              <a:rPr lang="zh-CN" altLang="en-US" dirty="0" smtClean="0"/>
              <a:t>点亮显示，闹钟到时自动唤醒（续一）</a:t>
            </a:r>
            <a:endParaRPr lang="zh-CN" altLang="en-US" dirty="0"/>
          </a:p>
        </p:txBody>
      </p:sp>
      <p:pic>
        <p:nvPicPr>
          <p:cNvPr id="4" name="图片 3"/>
          <p:cNvPicPr>
            <a:picLocks noChangeAspect="1"/>
          </p:cNvPicPr>
          <p:nvPr/>
        </p:nvPicPr>
        <p:blipFill>
          <a:blip r:embed="rId4"/>
          <a:stretch>
            <a:fillRect/>
          </a:stretch>
        </p:blipFill>
        <p:spPr>
          <a:xfrm>
            <a:off x="943551" y="3257524"/>
            <a:ext cx="4794885" cy="714132"/>
          </a:xfrm>
          <a:prstGeom prst="rect">
            <a:avLst/>
          </a:prstGeom>
        </p:spPr>
      </p:pic>
      <p:pic>
        <p:nvPicPr>
          <p:cNvPr id="5" name="图片 4"/>
          <p:cNvPicPr>
            <a:picLocks noChangeAspect="1"/>
          </p:cNvPicPr>
          <p:nvPr/>
        </p:nvPicPr>
        <p:blipFill>
          <a:blip r:embed="rId5"/>
          <a:stretch>
            <a:fillRect/>
          </a:stretch>
        </p:blipFill>
        <p:spPr>
          <a:xfrm>
            <a:off x="6023284" y="2404084"/>
            <a:ext cx="5914997" cy="4003260"/>
          </a:xfrm>
          <a:prstGeom prst="rect">
            <a:avLst/>
          </a:prstGeom>
        </p:spPr>
      </p:pic>
      <p:pic>
        <p:nvPicPr>
          <p:cNvPr id="6" name="No.298 Donghanyang Road 3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0918" y="6219729"/>
            <a:ext cx="487363" cy="487363"/>
          </a:xfrm>
          <a:prstGeom prst="rect">
            <a:avLst/>
          </a:prstGeom>
        </p:spPr>
      </p:pic>
    </p:spTree>
    <p:extLst>
      <p:ext uri="{BB962C8B-B14F-4D97-AF65-F5344CB8AC3E}">
        <p14:creationId xmlns:p14="http://schemas.microsoft.com/office/powerpoint/2010/main" val="32322174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接下来就是闹钟到时要自动唤醒显示。这也非常简单，闹钟到时处理增添</a:t>
            </a:r>
            <a:r>
              <a:rPr lang="en-US" altLang="zh-CN" dirty="0" smtClean="0"/>
              <a:t>stop</a:t>
            </a:r>
            <a:r>
              <a:rPr lang="zh-CN" altLang="en-US" dirty="0" smtClean="0"/>
              <a:t>置零语句即可。（下图中</a:t>
            </a:r>
            <a:r>
              <a:rPr lang="en-US" altLang="zh-CN" dirty="0" smtClean="0"/>
              <a:t>926</a:t>
            </a:r>
            <a:r>
              <a:rPr lang="zh-CN" altLang="en-US" dirty="0" smtClean="0"/>
              <a:t>行）</a:t>
            </a:r>
            <a:endParaRPr lang="zh-CN" altLang="en-US" dirty="0"/>
          </a:p>
        </p:txBody>
      </p:sp>
      <p:sp>
        <p:nvSpPr>
          <p:cNvPr id="3" name="标题 2"/>
          <p:cNvSpPr>
            <a:spLocks noGrp="1"/>
          </p:cNvSpPr>
          <p:nvPr>
            <p:ph type="title"/>
          </p:nvPr>
        </p:nvSpPr>
        <p:spPr/>
        <p:txBody>
          <a:bodyPr/>
          <a:lstStyle/>
          <a:p>
            <a:r>
              <a:rPr lang="zh-CN" altLang="en-US" dirty="0"/>
              <a:t>扩展二：一键熄灭</a:t>
            </a:r>
            <a:r>
              <a:rPr lang="en-US" altLang="zh-CN" dirty="0"/>
              <a:t>/</a:t>
            </a:r>
            <a:r>
              <a:rPr lang="zh-CN" altLang="en-US" dirty="0"/>
              <a:t>点亮显示，闹钟到时自动唤醒（</a:t>
            </a:r>
            <a:r>
              <a:rPr lang="zh-CN" altLang="en-US" dirty="0" smtClean="0"/>
              <a:t>续二）</a:t>
            </a:r>
            <a:endParaRPr lang="zh-CN" altLang="en-US" dirty="0"/>
          </a:p>
        </p:txBody>
      </p:sp>
      <p:pic>
        <p:nvPicPr>
          <p:cNvPr id="4" name="图片 3"/>
          <p:cNvPicPr>
            <a:picLocks noChangeAspect="1"/>
          </p:cNvPicPr>
          <p:nvPr/>
        </p:nvPicPr>
        <p:blipFill>
          <a:blip r:embed="rId4"/>
          <a:stretch>
            <a:fillRect/>
          </a:stretch>
        </p:blipFill>
        <p:spPr>
          <a:xfrm>
            <a:off x="1297667" y="3155728"/>
            <a:ext cx="9709859" cy="1771872"/>
          </a:xfrm>
          <a:prstGeom prst="rect">
            <a:avLst/>
          </a:prstGeom>
        </p:spPr>
      </p:pic>
      <p:pic>
        <p:nvPicPr>
          <p:cNvPr id="5" name="No.298 Donghanyang Road 4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4021125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5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dirty="0" smtClean="0"/>
              <a:t>1</a:t>
            </a:r>
            <a:r>
              <a:rPr lang="zh-CN" altLang="en-US" dirty="0" smtClean="0"/>
              <a:t>、</a:t>
            </a:r>
            <a:r>
              <a:rPr lang="zh-CN" altLang="en-US" dirty="0"/>
              <a:t>简述工程的</a:t>
            </a:r>
            <a:r>
              <a:rPr lang="en-US" altLang="zh-CN" dirty="0"/>
              <a:t>Listings</a:t>
            </a:r>
            <a:r>
              <a:rPr lang="zh-CN" altLang="en-US" dirty="0"/>
              <a:t>子目录下</a:t>
            </a:r>
            <a:r>
              <a:rPr lang="en-US" altLang="zh-CN" dirty="0"/>
              <a:t>MAP</a:t>
            </a:r>
            <a:r>
              <a:rPr lang="zh-CN" altLang="en-US" dirty="0"/>
              <a:t>文件中的</a:t>
            </a:r>
            <a:r>
              <a:rPr lang="en-US" altLang="zh-CN" dirty="0"/>
              <a:t>Code</a:t>
            </a:r>
            <a:r>
              <a:rPr lang="zh-CN" altLang="en-US" dirty="0"/>
              <a:t>，</a:t>
            </a:r>
            <a:r>
              <a:rPr lang="en-US" altLang="zh-CN" dirty="0"/>
              <a:t>RO Data</a:t>
            </a:r>
            <a:r>
              <a:rPr lang="zh-CN" altLang="en-US" dirty="0"/>
              <a:t>，</a:t>
            </a:r>
            <a:r>
              <a:rPr lang="en-US" altLang="zh-CN" dirty="0"/>
              <a:t>RW Data</a:t>
            </a:r>
            <a:r>
              <a:rPr lang="zh-CN" altLang="en-US" dirty="0"/>
              <a:t>，</a:t>
            </a:r>
            <a:r>
              <a:rPr lang="en-US" altLang="zh-CN" dirty="0"/>
              <a:t>ZI Data</a:t>
            </a:r>
            <a:r>
              <a:rPr lang="zh-CN" altLang="en-US" dirty="0"/>
              <a:t>的意义，以及存放的存储映射区。（</a:t>
            </a:r>
            <a:r>
              <a:rPr lang="en-US" altLang="zh-CN" dirty="0"/>
              <a:t>FLASH</a:t>
            </a:r>
            <a:r>
              <a:rPr lang="zh-CN" altLang="en-US" dirty="0"/>
              <a:t>还是</a:t>
            </a:r>
            <a:r>
              <a:rPr lang="en-US" altLang="zh-CN" dirty="0"/>
              <a:t>RAM</a:t>
            </a:r>
            <a:r>
              <a:rPr lang="zh-CN" altLang="en-US" dirty="0" smtClean="0"/>
              <a:t>）</a:t>
            </a:r>
            <a:endParaRPr lang="en-US" altLang="zh-CN" dirty="0" smtClean="0"/>
          </a:p>
          <a:p>
            <a:r>
              <a:rPr lang="zh-CN" altLang="en-US" dirty="0" smtClean="0"/>
              <a:t>答：</a:t>
            </a:r>
            <a:r>
              <a:rPr lang="en-US" altLang="zh-CN" dirty="0"/>
              <a:t> Code </a:t>
            </a:r>
            <a:r>
              <a:rPr lang="zh-CN" altLang="en-US" dirty="0" smtClean="0"/>
              <a:t>代表代码，放在</a:t>
            </a:r>
            <a:r>
              <a:rPr lang="en-US" altLang="zh-CN" dirty="0" smtClean="0"/>
              <a:t>FLASH</a:t>
            </a:r>
            <a:r>
              <a:rPr lang="zh-CN" altLang="en-US" dirty="0" smtClean="0"/>
              <a:t>里；</a:t>
            </a:r>
            <a:r>
              <a:rPr lang="en-US" altLang="zh-CN" dirty="0" smtClean="0"/>
              <a:t> </a:t>
            </a:r>
            <a:r>
              <a:rPr lang="en-US" altLang="zh-CN" dirty="0"/>
              <a:t>RO-data </a:t>
            </a:r>
            <a:r>
              <a:rPr lang="zh-CN" altLang="en-US" dirty="0"/>
              <a:t>代表只读</a:t>
            </a:r>
            <a:r>
              <a:rPr lang="zh-CN" altLang="en-US" dirty="0" smtClean="0"/>
              <a:t>数据，</a:t>
            </a:r>
            <a:r>
              <a:rPr lang="zh-CN" altLang="en-US" dirty="0"/>
              <a:t>放在</a:t>
            </a:r>
            <a:r>
              <a:rPr lang="en-US" altLang="zh-CN" dirty="0"/>
              <a:t>FLASH</a:t>
            </a:r>
            <a:r>
              <a:rPr lang="zh-CN" altLang="en-US" dirty="0"/>
              <a:t>里</a:t>
            </a:r>
            <a:r>
              <a:rPr lang="zh-CN" altLang="en-US" dirty="0" smtClean="0"/>
              <a:t>； </a:t>
            </a:r>
            <a:r>
              <a:rPr lang="en-US" altLang="zh-CN" dirty="0"/>
              <a:t>RW-data </a:t>
            </a:r>
            <a:r>
              <a:rPr lang="zh-CN" altLang="en-US" dirty="0"/>
              <a:t>代表已初始化的读写</a:t>
            </a:r>
            <a:r>
              <a:rPr lang="zh-CN" altLang="en-US" dirty="0" smtClean="0"/>
              <a:t>数据，放在</a:t>
            </a:r>
            <a:r>
              <a:rPr lang="en-US" altLang="zh-CN" dirty="0" smtClean="0"/>
              <a:t>RAM</a:t>
            </a:r>
            <a:r>
              <a:rPr lang="zh-CN" altLang="en-US" dirty="0" smtClean="0"/>
              <a:t>里；</a:t>
            </a:r>
            <a:r>
              <a:rPr lang="en-US" altLang="zh-CN" dirty="0" smtClean="0"/>
              <a:t> </a:t>
            </a:r>
            <a:r>
              <a:rPr lang="en-US" altLang="zh-CN" dirty="0"/>
              <a:t>ZI-data </a:t>
            </a:r>
            <a:r>
              <a:rPr lang="zh-CN" altLang="en-US" dirty="0" smtClean="0"/>
              <a:t>代表初始化</a:t>
            </a:r>
            <a:r>
              <a:rPr lang="zh-CN" altLang="en-US" dirty="0"/>
              <a:t>为“</a:t>
            </a:r>
            <a:r>
              <a:rPr lang="en-US" altLang="zh-CN" dirty="0"/>
              <a:t>0</a:t>
            </a:r>
            <a:r>
              <a:rPr lang="zh-CN" altLang="en-US" dirty="0"/>
              <a:t>值”</a:t>
            </a:r>
            <a:r>
              <a:rPr lang="zh-CN" altLang="en-US" dirty="0" smtClean="0"/>
              <a:t>的读写数据，</a:t>
            </a:r>
            <a:r>
              <a:rPr lang="en-US" altLang="zh-CN" dirty="0" err="1" smtClean="0"/>
              <a:t>keil</a:t>
            </a:r>
            <a:r>
              <a:rPr lang="zh-CN" altLang="en-US" dirty="0" smtClean="0"/>
              <a:t>把没赋值的都默认是</a:t>
            </a:r>
            <a:r>
              <a:rPr lang="en-US" altLang="zh-CN" dirty="0" smtClean="0"/>
              <a:t>0</a:t>
            </a:r>
            <a:r>
              <a:rPr lang="zh-CN" altLang="en-US" dirty="0" smtClean="0"/>
              <a:t>，</a:t>
            </a:r>
            <a:r>
              <a:rPr lang="zh-CN" altLang="en-US" dirty="0"/>
              <a:t>放在</a:t>
            </a:r>
            <a:r>
              <a:rPr lang="en-US" altLang="zh-CN" dirty="0"/>
              <a:t>RAM</a:t>
            </a:r>
            <a:r>
              <a:rPr lang="zh-CN" altLang="en-US" dirty="0" smtClean="0"/>
              <a:t>里</a:t>
            </a:r>
            <a:r>
              <a:rPr lang="zh-CN" altLang="en-US" dirty="0"/>
              <a:t>。</a:t>
            </a:r>
            <a:endParaRPr lang="en-US" altLang="zh-CN" dirty="0" smtClean="0"/>
          </a:p>
          <a:p>
            <a:r>
              <a:rPr lang="en-US" altLang="zh-CN" dirty="0" smtClean="0"/>
              <a:t>2</a:t>
            </a:r>
            <a:r>
              <a:rPr lang="zh-CN" altLang="en-US" dirty="0" smtClean="0"/>
              <a:t>、</a:t>
            </a:r>
            <a:r>
              <a:rPr lang="zh-CN" altLang="en-US" dirty="0"/>
              <a:t>如果定义三个全局变量</a:t>
            </a:r>
            <a:r>
              <a:rPr lang="en-US" altLang="zh-CN" dirty="0"/>
              <a:t>char value1 = 0;char value2 = 1; char value3;</a:t>
            </a:r>
            <a:r>
              <a:rPr lang="zh-CN" altLang="en-US" dirty="0"/>
              <a:t>，则它们分别属于以上定义中的哪一段。在运行到</a:t>
            </a:r>
            <a:r>
              <a:rPr lang="en-US" altLang="zh-CN" dirty="0"/>
              <a:t>main</a:t>
            </a:r>
            <a:r>
              <a:rPr lang="zh-CN" altLang="en-US" dirty="0"/>
              <a:t>函数时，</a:t>
            </a:r>
            <a:r>
              <a:rPr lang="en-US" altLang="zh-CN" dirty="0"/>
              <a:t>value3</a:t>
            </a:r>
            <a:r>
              <a:rPr lang="zh-CN" altLang="en-US" dirty="0"/>
              <a:t>是什么值？为什么</a:t>
            </a:r>
            <a:r>
              <a:rPr lang="zh-CN" altLang="en-US" dirty="0" smtClean="0"/>
              <a:t>？</a:t>
            </a:r>
            <a:endParaRPr lang="en-US" altLang="zh-CN" dirty="0" smtClean="0"/>
          </a:p>
          <a:p>
            <a:r>
              <a:rPr lang="zh-CN" altLang="en-US" dirty="0" smtClean="0"/>
              <a:t>答：</a:t>
            </a:r>
            <a:r>
              <a:rPr lang="en-US" altLang="zh-CN" dirty="0" smtClean="0"/>
              <a:t>value1</a:t>
            </a:r>
            <a:r>
              <a:rPr lang="zh-CN" altLang="en-US" dirty="0" smtClean="0"/>
              <a:t>和</a:t>
            </a:r>
            <a:r>
              <a:rPr lang="en-US" altLang="zh-CN" dirty="0" smtClean="0"/>
              <a:t>value3</a:t>
            </a:r>
            <a:r>
              <a:rPr lang="zh-CN" altLang="en-US" dirty="0" smtClean="0"/>
              <a:t>属于</a:t>
            </a:r>
            <a:r>
              <a:rPr lang="en-US" altLang="zh-CN" dirty="0" smtClean="0"/>
              <a:t>ZI Data</a:t>
            </a:r>
            <a:r>
              <a:rPr lang="zh-CN" altLang="en-US" dirty="0" smtClean="0"/>
              <a:t>段，</a:t>
            </a:r>
            <a:r>
              <a:rPr lang="en-US" altLang="zh-CN" dirty="0" smtClean="0"/>
              <a:t>value2</a:t>
            </a:r>
            <a:r>
              <a:rPr lang="zh-CN" altLang="en-US" dirty="0" smtClean="0"/>
              <a:t>属于</a:t>
            </a:r>
            <a:r>
              <a:rPr lang="en-US" altLang="zh-CN" dirty="0" smtClean="0"/>
              <a:t>RW Data</a:t>
            </a:r>
            <a:r>
              <a:rPr lang="zh-CN" altLang="en-US" dirty="0" smtClean="0"/>
              <a:t>段。运行到</a:t>
            </a:r>
            <a:r>
              <a:rPr lang="en-US" altLang="zh-CN" dirty="0" smtClean="0"/>
              <a:t>main</a:t>
            </a:r>
            <a:r>
              <a:rPr lang="zh-CN" altLang="en-US" dirty="0" smtClean="0"/>
              <a:t>函数前</a:t>
            </a:r>
            <a:r>
              <a:rPr lang="en-US" altLang="zh-CN" dirty="0" smtClean="0"/>
              <a:t>value3</a:t>
            </a:r>
            <a:r>
              <a:rPr lang="zh-CN" altLang="en-US" dirty="0" smtClean="0"/>
              <a:t>是</a:t>
            </a:r>
            <a:r>
              <a:rPr lang="en-US" altLang="zh-CN" dirty="0" smtClean="0"/>
              <a:t>0</a:t>
            </a:r>
            <a:r>
              <a:rPr lang="zh-CN" altLang="en-US" dirty="0" smtClean="0"/>
              <a:t>，因为程序运行前</a:t>
            </a:r>
            <a:r>
              <a:rPr lang="en-US" altLang="zh-CN" dirty="0" smtClean="0"/>
              <a:t>ZI Data</a:t>
            </a:r>
            <a:r>
              <a:rPr lang="zh-CN" altLang="en-US" dirty="0" smtClean="0"/>
              <a:t>区的数据一律清零。</a:t>
            </a:r>
            <a:endParaRPr lang="en-US" altLang="zh-CN" dirty="0" smtClean="0"/>
          </a:p>
          <a:p>
            <a:r>
              <a:rPr lang="en-US" altLang="zh-CN" dirty="0" smtClean="0"/>
              <a:t>3</a:t>
            </a:r>
            <a:r>
              <a:rPr lang="zh-CN" altLang="en-US" dirty="0" smtClean="0"/>
              <a:t>、</a:t>
            </a:r>
            <a:r>
              <a:rPr lang="zh-CN" altLang="en-US" dirty="0"/>
              <a:t>如果定义</a:t>
            </a:r>
            <a:r>
              <a:rPr lang="en-US" altLang="zh-CN" dirty="0" err="1"/>
              <a:t>const</a:t>
            </a:r>
            <a:r>
              <a:rPr lang="en-US" altLang="zh-CN" dirty="0"/>
              <a:t> char string[]="</a:t>
            </a:r>
            <a:r>
              <a:rPr lang="en-US" altLang="zh-CN" dirty="0" err="1"/>
              <a:t>hello,world</a:t>
            </a:r>
            <a:r>
              <a:rPr lang="en-US" altLang="zh-CN" dirty="0"/>
              <a:t>";</a:t>
            </a:r>
            <a:r>
              <a:rPr lang="zh-CN" altLang="en-US" dirty="0"/>
              <a:t>这个字符串放置在哪一段，是在</a:t>
            </a:r>
            <a:r>
              <a:rPr lang="en-US" altLang="zh-CN" dirty="0"/>
              <a:t>FLASH</a:t>
            </a:r>
            <a:r>
              <a:rPr lang="zh-CN" altLang="en-US" dirty="0"/>
              <a:t>还是</a:t>
            </a:r>
            <a:r>
              <a:rPr lang="en-US" altLang="zh-CN" dirty="0"/>
              <a:t>RAM</a:t>
            </a:r>
            <a:r>
              <a:rPr lang="zh-CN" altLang="en-US" dirty="0"/>
              <a:t>中</a:t>
            </a:r>
            <a:r>
              <a:rPr lang="zh-CN" altLang="en-US" dirty="0" smtClean="0"/>
              <a:t>？</a:t>
            </a:r>
            <a:endParaRPr lang="en-US" altLang="zh-CN" dirty="0" smtClean="0"/>
          </a:p>
          <a:p>
            <a:r>
              <a:rPr lang="zh-CN" altLang="en-US" dirty="0" smtClean="0"/>
              <a:t>答：在</a:t>
            </a:r>
            <a:r>
              <a:rPr lang="en-US" altLang="zh-CN" dirty="0" smtClean="0"/>
              <a:t>RO Data</a:t>
            </a:r>
            <a:r>
              <a:rPr lang="zh-CN" altLang="en-US" dirty="0" smtClean="0"/>
              <a:t>中，位于</a:t>
            </a:r>
            <a:r>
              <a:rPr lang="en-US" altLang="zh-CN" dirty="0" smtClean="0"/>
              <a:t>FLASH</a:t>
            </a:r>
            <a:r>
              <a:rPr lang="zh-CN" altLang="en-US" dirty="0" smtClean="0"/>
              <a:t>。</a:t>
            </a:r>
            <a:endParaRPr lang="en-US" altLang="zh-CN" dirty="0" smtClean="0"/>
          </a:p>
        </p:txBody>
      </p:sp>
      <p:sp>
        <p:nvSpPr>
          <p:cNvPr id="3" name="标题 2"/>
          <p:cNvSpPr>
            <a:spLocks noGrp="1"/>
          </p:cNvSpPr>
          <p:nvPr>
            <p:ph type="title"/>
          </p:nvPr>
        </p:nvSpPr>
        <p:spPr/>
        <p:txBody>
          <a:bodyPr/>
          <a:lstStyle/>
          <a:p>
            <a:r>
              <a:rPr lang="zh-CN" altLang="en-US" dirty="0" smtClean="0"/>
              <a:t>讨论题</a:t>
            </a:r>
            <a:endParaRPr lang="zh-CN" altLang="en-US" dirty="0"/>
          </a:p>
        </p:txBody>
      </p:sp>
    </p:spTree>
    <p:extLst>
      <p:ext uri="{BB962C8B-B14F-4D97-AF65-F5344CB8AC3E}">
        <p14:creationId xmlns:p14="http://schemas.microsoft.com/office/powerpoint/2010/main" val="3657998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a:t>
            </a:r>
            <a:r>
              <a:rPr lang="zh-CN" altLang="en-US" dirty="0"/>
              <a:t>、简述</a:t>
            </a:r>
            <a:r>
              <a:rPr lang="en-US" altLang="zh-CN" dirty="0"/>
              <a:t>STACK</a:t>
            </a:r>
            <a:r>
              <a:rPr lang="zh-CN" altLang="en-US" dirty="0"/>
              <a:t>与</a:t>
            </a:r>
            <a:r>
              <a:rPr lang="en-US" altLang="zh-CN" dirty="0"/>
              <a:t>HEAP</a:t>
            </a:r>
            <a:r>
              <a:rPr lang="zh-CN" altLang="en-US" dirty="0"/>
              <a:t>的区别。举例说明如何会使用到</a:t>
            </a:r>
            <a:r>
              <a:rPr lang="en-US" altLang="zh-CN" dirty="0"/>
              <a:t>HEAP</a:t>
            </a:r>
            <a:r>
              <a:rPr lang="zh-CN" altLang="en-US" dirty="0" smtClean="0"/>
              <a:t>。</a:t>
            </a:r>
            <a:endParaRPr lang="en-US" altLang="zh-CN" dirty="0" smtClean="0"/>
          </a:p>
          <a:p>
            <a:r>
              <a:rPr lang="zh-CN" altLang="en-US" dirty="0" smtClean="0"/>
              <a:t>答：</a:t>
            </a:r>
            <a:r>
              <a:rPr lang="en-US" altLang="zh-CN" dirty="0" smtClean="0"/>
              <a:t>STACK</a:t>
            </a:r>
            <a:r>
              <a:rPr lang="zh-CN" altLang="en-US" dirty="0" smtClean="0"/>
              <a:t>是栈，</a:t>
            </a:r>
            <a:r>
              <a:rPr lang="en-US" altLang="zh-CN" dirty="0" smtClean="0"/>
              <a:t>HEAP</a:t>
            </a:r>
            <a:r>
              <a:rPr lang="zh-CN" altLang="en-US" dirty="0" smtClean="0"/>
              <a:t>是堆。栈空间是系统自动分配的，分配效率较高，但是空间有限，常用来存放一些局部变量。堆空间是由程序函数分配的，空间可以设置较大，但是需要人工编程管理，分配效率不高，还可能出现内存泄漏等</a:t>
            </a:r>
            <a:r>
              <a:rPr lang="en-US" altLang="zh-CN" dirty="0" smtClean="0"/>
              <a:t>bug</a:t>
            </a:r>
            <a:r>
              <a:rPr lang="zh-CN" altLang="en-US" dirty="0" smtClean="0"/>
              <a:t>。当某程序需要较大空间存放变量等数据时，可能会使用到</a:t>
            </a:r>
            <a:r>
              <a:rPr lang="en-US" altLang="zh-CN" dirty="0" smtClean="0"/>
              <a:t>HEAP</a:t>
            </a:r>
            <a:r>
              <a:rPr lang="zh-CN" altLang="en-US" dirty="0" smtClean="0"/>
              <a:t>。</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smtClean="0"/>
              <a:t>讨论题（续）</a:t>
            </a:r>
            <a:endParaRPr lang="zh-CN" altLang="en-US" dirty="0"/>
          </a:p>
        </p:txBody>
      </p:sp>
    </p:spTree>
    <p:extLst>
      <p:ext uri="{BB962C8B-B14F-4D97-AF65-F5344CB8AC3E}">
        <p14:creationId xmlns:p14="http://schemas.microsoft.com/office/powerpoint/2010/main" val="2267209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254784"/>
            <a:ext cx="10515600" cy="899510"/>
          </a:xfrm>
        </p:spPr>
        <p:txBody>
          <a:bodyPr/>
          <a:lstStyle/>
          <a:p>
            <a:r>
              <a:rPr lang="zh-CN" altLang="en-US" dirty="0" smtClean="0"/>
              <a:t>感谢老师与助教的悉心指导！</a:t>
            </a:r>
            <a:endParaRPr lang="zh-CN" altLang="en-US" dirty="0"/>
          </a:p>
        </p:txBody>
      </p:sp>
      <p:sp>
        <p:nvSpPr>
          <p:cNvPr id="3" name="副标题 2"/>
          <p:cNvSpPr>
            <a:spLocks noGrp="1"/>
          </p:cNvSpPr>
          <p:nvPr>
            <p:ph type="subTitle" idx="1"/>
          </p:nvPr>
        </p:nvSpPr>
        <p:spPr>
          <a:xfrm>
            <a:off x="838200" y="4942158"/>
            <a:ext cx="10515600" cy="604299"/>
          </a:xfrm>
        </p:spPr>
        <p:txBody>
          <a:bodyPr/>
          <a:lstStyle/>
          <a:p>
            <a:endParaRPr lang="en-US" altLang="zh-CN" dirty="0" smtClean="0"/>
          </a:p>
          <a:p>
            <a:pPr marL="0" indent="0">
              <a:buNone/>
            </a:pPr>
            <a:endParaRPr lang="zh-CN" altLang="en-US" dirty="0"/>
          </a:p>
        </p:txBody>
      </p:sp>
    </p:spTree>
    <p:extLst>
      <p:ext uri="{BB962C8B-B14F-4D97-AF65-F5344CB8AC3E}">
        <p14:creationId xmlns:p14="http://schemas.microsoft.com/office/powerpoint/2010/main" val="3289923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采用数码管按位操作的方法。每隔</a:t>
            </a:r>
            <a:r>
              <a:rPr lang="en-US" altLang="zh-CN" dirty="0" smtClean="0"/>
              <a:t>1s</a:t>
            </a:r>
            <a:r>
              <a:rPr lang="zh-CN" altLang="en-US" dirty="0" smtClean="0"/>
              <a:t>变化一次，秒数加一。进位逻辑比较复杂。变量</a:t>
            </a:r>
            <a:r>
              <a:rPr lang="en-US" altLang="zh-CN" dirty="0"/>
              <a:t>fl</a:t>
            </a:r>
            <a:r>
              <a:rPr lang="en-US" altLang="zh-CN" dirty="0" smtClean="0"/>
              <a:t>ag1</a:t>
            </a:r>
            <a:r>
              <a:rPr lang="zh-CN" altLang="en-US" dirty="0" smtClean="0"/>
              <a:t>置位是输出日期加一信号。</a:t>
            </a:r>
            <a:endParaRPr lang="zh-CN" altLang="en-US" dirty="0"/>
          </a:p>
        </p:txBody>
      </p:sp>
      <p:sp>
        <p:nvSpPr>
          <p:cNvPr id="3" name="标题 2"/>
          <p:cNvSpPr>
            <a:spLocks noGrp="1"/>
          </p:cNvSpPr>
          <p:nvPr>
            <p:ph type="title"/>
          </p:nvPr>
        </p:nvSpPr>
        <p:spPr/>
        <p:txBody>
          <a:bodyPr/>
          <a:lstStyle/>
          <a:p>
            <a:r>
              <a:rPr lang="zh-CN" altLang="en-US" dirty="0" smtClean="0"/>
              <a:t>时钟模块</a:t>
            </a:r>
            <a:endParaRPr lang="zh-CN" altLang="en-US" dirty="0"/>
          </a:p>
        </p:txBody>
      </p:sp>
      <p:pic>
        <p:nvPicPr>
          <p:cNvPr id="4" name="图片 3"/>
          <p:cNvPicPr>
            <a:picLocks noChangeAspect="1"/>
          </p:cNvPicPr>
          <p:nvPr/>
        </p:nvPicPr>
        <p:blipFill>
          <a:blip r:embed="rId4"/>
          <a:stretch>
            <a:fillRect/>
          </a:stretch>
        </p:blipFill>
        <p:spPr>
          <a:xfrm>
            <a:off x="4206240" y="2143759"/>
            <a:ext cx="3605604" cy="4463417"/>
          </a:xfrm>
          <a:prstGeom prst="rect">
            <a:avLst/>
          </a:prstGeom>
        </p:spPr>
      </p:pic>
      <p:pic>
        <p:nvPicPr>
          <p:cNvPr id="5" name="No.298 Donghanyang Roa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1247392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收到</a:t>
            </a:r>
            <a:r>
              <a:rPr lang="en-US" altLang="zh-CN" dirty="0" smtClean="0"/>
              <a:t>flag1</a:t>
            </a:r>
            <a:r>
              <a:rPr lang="zh-CN" altLang="en-US" dirty="0" smtClean="0"/>
              <a:t>信号后再开始增加。由于每月天数不同，判断逻辑也较复杂。</a:t>
            </a:r>
            <a:endParaRPr lang="zh-CN" altLang="en-US" dirty="0"/>
          </a:p>
        </p:txBody>
      </p:sp>
      <p:sp>
        <p:nvSpPr>
          <p:cNvPr id="3" name="标题 2"/>
          <p:cNvSpPr>
            <a:spLocks noGrp="1"/>
          </p:cNvSpPr>
          <p:nvPr>
            <p:ph type="title"/>
          </p:nvPr>
        </p:nvSpPr>
        <p:spPr/>
        <p:txBody>
          <a:bodyPr/>
          <a:lstStyle/>
          <a:p>
            <a:r>
              <a:rPr lang="zh-CN" altLang="en-US" dirty="0" smtClean="0"/>
              <a:t>日期变换模块</a:t>
            </a:r>
            <a:endParaRPr lang="zh-CN" altLang="en-US" dirty="0"/>
          </a:p>
        </p:txBody>
      </p:sp>
      <p:pic>
        <p:nvPicPr>
          <p:cNvPr id="4" name="图片 3"/>
          <p:cNvPicPr>
            <a:picLocks noChangeAspect="1"/>
          </p:cNvPicPr>
          <p:nvPr/>
        </p:nvPicPr>
        <p:blipFill>
          <a:blip r:embed="rId4"/>
          <a:stretch>
            <a:fillRect/>
          </a:stretch>
        </p:blipFill>
        <p:spPr>
          <a:xfrm>
            <a:off x="110426" y="2327564"/>
            <a:ext cx="5682164" cy="3724763"/>
          </a:xfrm>
          <a:prstGeom prst="rect">
            <a:avLst/>
          </a:prstGeom>
        </p:spPr>
      </p:pic>
      <p:pic>
        <p:nvPicPr>
          <p:cNvPr id="5" name="图片 4"/>
          <p:cNvPicPr>
            <a:picLocks noChangeAspect="1"/>
          </p:cNvPicPr>
          <p:nvPr/>
        </p:nvPicPr>
        <p:blipFill>
          <a:blip r:embed="rId5"/>
          <a:stretch>
            <a:fillRect/>
          </a:stretch>
        </p:blipFill>
        <p:spPr>
          <a:xfrm>
            <a:off x="5792590" y="2327564"/>
            <a:ext cx="3157146" cy="4014289"/>
          </a:xfrm>
          <a:prstGeom prst="rect">
            <a:avLst/>
          </a:prstGeom>
        </p:spPr>
      </p:pic>
      <p:pic>
        <p:nvPicPr>
          <p:cNvPr id="6" name="图片 5"/>
          <p:cNvPicPr>
            <a:picLocks noChangeAspect="1"/>
          </p:cNvPicPr>
          <p:nvPr/>
        </p:nvPicPr>
        <p:blipFill>
          <a:blip r:embed="rId6"/>
          <a:stretch>
            <a:fillRect/>
          </a:stretch>
        </p:blipFill>
        <p:spPr>
          <a:xfrm>
            <a:off x="9031581" y="2327564"/>
            <a:ext cx="2987299" cy="2636748"/>
          </a:xfrm>
          <a:prstGeom prst="rect">
            <a:avLst/>
          </a:prstGeom>
        </p:spPr>
      </p:pic>
      <p:pic>
        <p:nvPicPr>
          <p:cNvPr id="7" name="No.298 Donghanyang Roa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4220" y="6052327"/>
            <a:ext cx="487363" cy="487363"/>
          </a:xfrm>
          <a:prstGeom prst="rect">
            <a:avLst/>
          </a:prstGeom>
        </p:spPr>
      </p:pic>
    </p:spTree>
    <p:extLst>
      <p:ext uri="{BB962C8B-B14F-4D97-AF65-F5344CB8AC3E}">
        <p14:creationId xmlns:p14="http://schemas.microsoft.com/office/powerpoint/2010/main" val="140511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7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蓝板按键采用了连续检测到按下</a:t>
            </a:r>
            <a:r>
              <a:rPr lang="en-US" altLang="zh-CN" dirty="0" smtClean="0"/>
              <a:t>100ms</a:t>
            </a:r>
            <a:r>
              <a:rPr lang="zh-CN" altLang="en-US" dirty="0" smtClean="0"/>
              <a:t>才确认按下的检测策略。</a:t>
            </a:r>
            <a:endParaRPr lang="en-US" altLang="zh-CN" dirty="0" smtClean="0"/>
          </a:p>
          <a:p>
            <a:r>
              <a:rPr lang="en-US" altLang="zh-CN" dirty="0" smtClean="0"/>
              <a:t>SW1</a:t>
            </a:r>
            <a:r>
              <a:rPr lang="zh-CN" altLang="en-US" dirty="0" smtClean="0"/>
              <a:t>的一次按下能改变</a:t>
            </a:r>
            <a:r>
              <a:rPr lang="en-US" altLang="zh-CN" dirty="0" err="1" smtClean="0"/>
              <a:t>cntnum</a:t>
            </a:r>
            <a:r>
              <a:rPr lang="zh-CN" altLang="en-US" dirty="0" smtClean="0"/>
              <a:t>的值。这个变量指示了显示模式。</a:t>
            </a:r>
            <a:endParaRPr lang="en-US" altLang="zh-CN" dirty="0" smtClean="0"/>
          </a:p>
          <a:p>
            <a:r>
              <a:rPr lang="en-US" altLang="zh-CN" dirty="0"/>
              <a:t>if(alarm1timecount==1||alarm2timecount==</a:t>
            </a:r>
            <a:r>
              <a:rPr lang="en-US" altLang="zh-CN" dirty="0" smtClean="0"/>
              <a:t>1)</a:t>
            </a:r>
            <a:r>
              <a:rPr lang="zh-CN" altLang="en-US" dirty="0" smtClean="0"/>
              <a:t>这句是闹钟响时的失能，之后每个按键都有。</a:t>
            </a:r>
            <a:endParaRPr lang="zh-CN" altLang="en-US" dirty="0"/>
          </a:p>
        </p:txBody>
      </p:sp>
      <p:sp>
        <p:nvSpPr>
          <p:cNvPr id="3" name="标题 2"/>
          <p:cNvSpPr>
            <a:spLocks noGrp="1"/>
          </p:cNvSpPr>
          <p:nvPr>
            <p:ph type="title"/>
          </p:nvPr>
        </p:nvSpPr>
        <p:spPr/>
        <p:txBody>
          <a:bodyPr/>
          <a:lstStyle/>
          <a:p>
            <a:r>
              <a:rPr lang="zh-CN" altLang="en-US" dirty="0" smtClean="0"/>
              <a:t>蓝板</a:t>
            </a:r>
            <a:r>
              <a:rPr lang="en-US" altLang="zh-CN" dirty="0" smtClean="0"/>
              <a:t>SW1</a:t>
            </a:r>
            <a:r>
              <a:rPr lang="zh-CN" altLang="en-US" dirty="0" smtClean="0"/>
              <a:t>按键控制</a:t>
            </a:r>
            <a:endParaRPr lang="zh-CN" altLang="en-US" dirty="0"/>
          </a:p>
        </p:txBody>
      </p:sp>
      <p:pic>
        <p:nvPicPr>
          <p:cNvPr id="5" name="图片 4"/>
          <p:cNvPicPr>
            <a:picLocks noChangeAspect="1"/>
          </p:cNvPicPr>
          <p:nvPr/>
        </p:nvPicPr>
        <p:blipFill>
          <a:blip r:embed="rId4"/>
          <a:stretch>
            <a:fillRect/>
          </a:stretch>
        </p:blipFill>
        <p:spPr>
          <a:xfrm>
            <a:off x="988564" y="3392985"/>
            <a:ext cx="4359018" cy="3208298"/>
          </a:xfrm>
          <a:prstGeom prst="rect">
            <a:avLst/>
          </a:prstGeom>
        </p:spPr>
      </p:pic>
      <p:pic>
        <p:nvPicPr>
          <p:cNvPr id="6" name="图片 5"/>
          <p:cNvPicPr>
            <a:picLocks noChangeAspect="1"/>
          </p:cNvPicPr>
          <p:nvPr/>
        </p:nvPicPr>
        <p:blipFill>
          <a:blip r:embed="rId5"/>
          <a:stretch>
            <a:fillRect/>
          </a:stretch>
        </p:blipFill>
        <p:spPr>
          <a:xfrm>
            <a:off x="5936914" y="3625941"/>
            <a:ext cx="5121084" cy="358171"/>
          </a:xfrm>
          <a:prstGeom prst="rect">
            <a:avLst/>
          </a:prstGeom>
        </p:spPr>
      </p:pic>
      <p:pic>
        <p:nvPicPr>
          <p:cNvPr id="7" name="No.298 Donghanyang Road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3920"/>
            <a:ext cx="487363" cy="487363"/>
          </a:xfrm>
          <a:prstGeom prst="rect">
            <a:avLst/>
          </a:prstGeom>
        </p:spPr>
      </p:pic>
    </p:spTree>
    <p:extLst>
      <p:ext uri="{BB962C8B-B14F-4D97-AF65-F5344CB8AC3E}">
        <p14:creationId xmlns:p14="http://schemas.microsoft.com/office/powerpoint/2010/main" val="4367095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1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SW2</a:t>
            </a:r>
            <a:r>
              <a:rPr lang="zh-CN" altLang="en-US" dirty="0" smtClean="0"/>
              <a:t>的目的在于小时位加一。针对两闹钟和时间设置分情况进行了讨论。</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SW2</a:t>
            </a:r>
            <a:r>
              <a:rPr lang="zh-CN" altLang="en-US" dirty="0" smtClean="0"/>
              <a:t>按键</a:t>
            </a:r>
            <a:r>
              <a:rPr lang="zh-CN" altLang="en-US" dirty="0"/>
              <a:t>控制</a:t>
            </a:r>
          </a:p>
        </p:txBody>
      </p:sp>
      <p:pic>
        <p:nvPicPr>
          <p:cNvPr id="4" name="图片 3"/>
          <p:cNvPicPr>
            <a:picLocks noChangeAspect="1"/>
          </p:cNvPicPr>
          <p:nvPr/>
        </p:nvPicPr>
        <p:blipFill>
          <a:blip r:embed="rId4"/>
          <a:stretch>
            <a:fillRect/>
          </a:stretch>
        </p:blipFill>
        <p:spPr>
          <a:xfrm>
            <a:off x="966149" y="2209063"/>
            <a:ext cx="6444826" cy="4398113"/>
          </a:xfrm>
          <a:prstGeom prst="rect">
            <a:avLst/>
          </a:prstGeom>
        </p:spPr>
      </p:pic>
      <p:pic>
        <p:nvPicPr>
          <p:cNvPr id="5" name="图片 4"/>
          <p:cNvPicPr>
            <a:picLocks noChangeAspect="1"/>
          </p:cNvPicPr>
          <p:nvPr/>
        </p:nvPicPr>
        <p:blipFill>
          <a:blip r:embed="rId5"/>
          <a:stretch>
            <a:fillRect/>
          </a:stretch>
        </p:blipFill>
        <p:spPr>
          <a:xfrm>
            <a:off x="5346935" y="2567707"/>
            <a:ext cx="5515029" cy="2248347"/>
          </a:xfrm>
          <a:prstGeom prst="rect">
            <a:avLst/>
          </a:prstGeom>
        </p:spPr>
      </p:pic>
      <p:pic>
        <p:nvPicPr>
          <p:cNvPr id="6" name="No.298 Donghanyang Roa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20" y="6119813"/>
            <a:ext cx="487363" cy="487363"/>
          </a:xfrm>
          <a:prstGeom prst="rect">
            <a:avLst/>
          </a:prstGeom>
        </p:spPr>
      </p:pic>
    </p:spTree>
    <p:extLst>
      <p:ext uri="{BB962C8B-B14F-4D97-AF65-F5344CB8AC3E}">
        <p14:creationId xmlns:p14="http://schemas.microsoft.com/office/powerpoint/2010/main" val="3807292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SW3</a:t>
            </a:r>
            <a:r>
              <a:rPr lang="zh-CN" altLang="en-US" dirty="0" smtClean="0"/>
              <a:t>负责分钟加一，除了因涉及到向小时进位而略复杂以外，与</a:t>
            </a:r>
            <a:r>
              <a:rPr lang="en-US" altLang="zh-CN" dirty="0" smtClean="0"/>
              <a:t>SW2</a:t>
            </a:r>
            <a:r>
              <a:rPr lang="zh-CN" altLang="en-US" dirty="0" smtClean="0"/>
              <a:t>类似。</a:t>
            </a:r>
            <a:endParaRPr lang="zh-CN" altLang="en-US" dirty="0"/>
          </a:p>
        </p:txBody>
      </p:sp>
      <p:sp>
        <p:nvSpPr>
          <p:cNvPr id="3" name="标题 2"/>
          <p:cNvSpPr>
            <a:spLocks noGrp="1"/>
          </p:cNvSpPr>
          <p:nvPr>
            <p:ph type="title"/>
          </p:nvPr>
        </p:nvSpPr>
        <p:spPr/>
        <p:txBody>
          <a:bodyPr/>
          <a:lstStyle/>
          <a:p>
            <a:r>
              <a:rPr lang="zh-CN" altLang="en-US" dirty="0"/>
              <a:t>蓝板</a:t>
            </a:r>
            <a:r>
              <a:rPr lang="en-US" altLang="zh-CN" dirty="0" smtClean="0"/>
              <a:t>SW3</a:t>
            </a:r>
            <a:r>
              <a:rPr lang="zh-CN" altLang="en-US" dirty="0" smtClean="0"/>
              <a:t>按键</a:t>
            </a:r>
            <a:r>
              <a:rPr lang="zh-CN" altLang="en-US" dirty="0"/>
              <a:t>控制</a:t>
            </a:r>
          </a:p>
        </p:txBody>
      </p:sp>
      <p:pic>
        <p:nvPicPr>
          <p:cNvPr id="4" name="图片 3"/>
          <p:cNvPicPr>
            <a:picLocks noChangeAspect="1"/>
          </p:cNvPicPr>
          <p:nvPr/>
        </p:nvPicPr>
        <p:blipFill>
          <a:blip r:embed="rId4"/>
          <a:stretch>
            <a:fillRect/>
          </a:stretch>
        </p:blipFill>
        <p:spPr>
          <a:xfrm>
            <a:off x="455500" y="2258488"/>
            <a:ext cx="4162682" cy="4348688"/>
          </a:xfrm>
          <a:prstGeom prst="rect">
            <a:avLst/>
          </a:prstGeom>
        </p:spPr>
      </p:pic>
      <p:pic>
        <p:nvPicPr>
          <p:cNvPr id="5" name="图片 4"/>
          <p:cNvPicPr>
            <a:picLocks noChangeAspect="1"/>
          </p:cNvPicPr>
          <p:nvPr/>
        </p:nvPicPr>
        <p:blipFill>
          <a:blip r:embed="rId5"/>
          <a:stretch>
            <a:fillRect/>
          </a:stretch>
        </p:blipFill>
        <p:spPr>
          <a:xfrm>
            <a:off x="4618182" y="2121274"/>
            <a:ext cx="5431381" cy="2280966"/>
          </a:xfrm>
          <a:prstGeom prst="rect">
            <a:avLst/>
          </a:prstGeom>
        </p:spPr>
      </p:pic>
      <p:pic>
        <p:nvPicPr>
          <p:cNvPr id="6" name="图片 5"/>
          <p:cNvPicPr>
            <a:picLocks noChangeAspect="1"/>
          </p:cNvPicPr>
          <p:nvPr/>
        </p:nvPicPr>
        <p:blipFill>
          <a:blip r:embed="rId6"/>
          <a:stretch>
            <a:fillRect/>
          </a:stretch>
        </p:blipFill>
        <p:spPr>
          <a:xfrm>
            <a:off x="5718366" y="4109975"/>
            <a:ext cx="5454413" cy="2497201"/>
          </a:xfrm>
          <a:prstGeom prst="rect">
            <a:avLst/>
          </a:prstGeom>
        </p:spPr>
      </p:pic>
      <p:pic>
        <p:nvPicPr>
          <p:cNvPr id="7" name="No.298 Donghanyang Roa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53501" y="6119813"/>
            <a:ext cx="487363" cy="487363"/>
          </a:xfrm>
          <a:prstGeom prst="rect">
            <a:avLst/>
          </a:prstGeom>
        </p:spPr>
      </p:pic>
    </p:spTree>
    <p:extLst>
      <p:ext uri="{BB962C8B-B14F-4D97-AF65-F5344CB8AC3E}">
        <p14:creationId xmlns:p14="http://schemas.microsoft.com/office/powerpoint/2010/main" val="6907466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上海交通大学PPT模板">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docProps/app.xml><?xml version="1.0" encoding="utf-8"?>
<Properties xmlns="http://schemas.openxmlformats.org/officeDocument/2006/extended-properties" xmlns:vt="http://schemas.openxmlformats.org/officeDocument/2006/docPropsVTypes">
  <Template>上海交通大学PPT模板</Template>
  <TotalTime>5772</TotalTime>
  <Words>2258</Words>
  <Application>Microsoft Office PowerPoint</Application>
  <PresentationFormat>宽屏</PresentationFormat>
  <Paragraphs>102</Paragraphs>
  <Slides>46</Slides>
  <Notes>0</Notes>
  <HiddenSlides>0</HiddenSlides>
  <MMClips>39</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等线</vt:lpstr>
      <vt:lpstr>等线 Light</vt:lpstr>
      <vt:lpstr>微软雅黑</vt:lpstr>
      <vt:lpstr>Arial</vt:lpstr>
      <vt:lpstr>Calibri</vt:lpstr>
      <vt:lpstr>上海交通大学PPT模板</vt:lpstr>
      <vt:lpstr>工程实践与科技创新Ⅱ-A 大作业</vt:lpstr>
      <vt:lpstr>概述与说明</vt:lpstr>
      <vt:lpstr>Systick中断服务程序</vt:lpstr>
      <vt:lpstr>学号显示</vt:lpstr>
      <vt:lpstr>时钟模块</vt:lpstr>
      <vt:lpstr>日期变换模块</vt:lpstr>
      <vt:lpstr>蓝板SW1按键控制</vt:lpstr>
      <vt:lpstr>蓝板SW2按键控制</vt:lpstr>
      <vt:lpstr>蓝板SW3按键控制</vt:lpstr>
      <vt:lpstr>蓝板SW4按键控制</vt:lpstr>
      <vt:lpstr>蓝板SW5按键控制</vt:lpstr>
      <vt:lpstr>蓝板SW6按键控制</vt:lpstr>
      <vt:lpstr>蓝板SW7按键控制</vt:lpstr>
      <vt:lpstr>蓝板SW8按键控制</vt:lpstr>
      <vt:lpstr>蓝板无按键按下时5秒后回归时间显示</vt:lpstr>
      <vt:lpstr>蜂鸣器初始化语句</vt:lpstr>
      <vt:lpstr>闹钟到时的处理</vt:lpstr>
      <vt:lpstr>单个蓝板LED灯闪烁函数</vt:lpstr>
      <vt:lpstr>闹钟到时显示模块</vt:lpstr>
      <vt:lpstr>闹钟到时显示模块（续）</vt:lpstr>
      <vt:lpstr>正常显示模块：时间显示</vt:lpstr>
      <vt:lpstr>正常显示模块：日期显示</vt:lpstr>
      <vt:lpstr>正常显示模块：闹钟设置显示</vt:lpstr>
      <vt:lpstr>正常显示模块：时间设置显示</vt:lpstr>
      <vt:lpstr>正常显示模块：时间设置显示（续一）</vt:lpstr>
      <vt:lpstr>正常显示模块：时间设置显示（续二）</vt:lpstr>
      <vt:lpstr>正常显示模块：日期设置显示</vt:lpstr>
      <vt:lpstr>24/12小时制切换显示</vt:lpstr>
      <vt:lpstr>24/12小时制切换显示（续一）</vt:lpstr>
      <vt:lpstr>24/12小时制切换显示（续二）</vt:lpstr>
      <vt:lpstr>串行口初始化函数</vt:lpstr>
      <vt:lpstr>串行口相关函数</vt:lpstr>
      <vt:lpstr>接收超级终端发来的命令</vt:lpstr>
      <vt:lpstr>GET+TIME和GET+DATA命令</vt:lpstr>
      <vt:lpstr>DSET和TSET命令</vt:lpstr>
      <vt:lpstr>闹钟设置命令</vt:lpstr>
      <vt:lpstr>系统重启命令</vt:lpstr>
      <vt:lpstr>扩展一：串口回显温度</vt:lpstr>
      <vt:lpstr>扩展一：串口回显温度（续）</vt:lpstr>
      <vt:lpstr>非法命令</vt:lpstr>
      <vt:lpstr>扩展二：一键熄灭/点亮显示，闹钟到时自动唤醒</vt:lpstr>
      <vt:lpstr>扩展二：一键熄灭/点亮显示，闹钟到时自动唤醒（续一）</vt:lpstr>
      <vt:lpstr>扩展二：一键熄灭/点亮显示，闹钟到时自动唤醒（续二）</vt:lpstr>
      <vt:lpstr>讨论题</vt:lpstr>
      <vt:lpstr>讨论题（续）</vt:lpstr>
      <vt:lpstr>感谢老师与助教的悉心指导！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工程实践与科技创新Ⅱ-A 大作业</dc:title>
  <dc:creator>Windows 用户</dc:creator>
  <cp:lastModifiedBy>Windows 用户</cp:lastModifiedBy>
  <cp:revision>103</cp:revision>
  <dcterms:created xsi:type="dcterms:W3CDTF">2020-06-22T06:22:33Z</dcterms:created>
  <dcterms:modified xsi:type="dcterms:W3CDTF">2020-09-04T07:28:02Z</dcterms:modified>
</cp:coreProperties>
</file>